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22" r:id="rId2"/>
    <p:sldId id="506" r:id="rId3"/>
    <p:sldId id="437" r:id="rId4"/>
    <p:sldId id="425" r:id="rId5"/>
    <p:sldId id="423" r:id="rId6"/>
    <p:sldId id="314" r:id="rId7"/>
    <p:sldId id="318" r:id="rId8"/>
    <p:sldId id="319" r:id="rId9"/>
    <p:sldId id="320" r:id="rId10"/>
    <p:sldId id="321" r:id="rId11"/>
    <p:sldId id="324" r:id="rId12"/>
    <p:sldId id="325" r:id="rId13"/>
    <p:sldId id="404" r:id="rId14"/>
    <p:sldId id="405" r:id="rId15"/>
    <p:sldId id="406" r:id="rId16"/>
    <p:sldId id="407" r:id="rId17"/>
    <p:sldId id="326" r:id="rId18"/>
    <p:sldId id="327" r:id="rId19"/>
    <p:sldId id="328" r:id="rId20"/>
    <p:sldId id="329" r:id="rId21"/>
    <p:sldId id="330" r:id="rId22"/>
    <p:sldId id="426" r:id="rId23"/>
    <p:sldId id="331" r:id="rId24"/>
    <p:sldId id="333" r:id="rId25"/>
    <p:sldId id="334" r:id="rId26"/>
    <p:sldId id="335" r:id="rId27"/>
    <p:sldId id="441" r:id="rId28"/>
    <p:sldId id="442" r:id="rId29"/>
    <p:sldId id="443" r:id="rId30"/>
    <p:sldId id="444" r:id="rId31"/>
    <p:sldId id="446" r:id="rId32"/>
    <p:sldId id="447" r:id="rId33"/>
    <p:sldId id="448" r:id="rId34"/>
    <p:sldId id="449" r:id="rId35"/>
    <p:sldId id="336" r:id="rId36"/>
    <p:sldId id="337" r:id="rId37"/>
    <p:sldId id="338" r:id="rId38"/>
    <p:sldId id="339" r:id="rId39"/>
    <p:sldId id="340" r:id="rId40"/>
    <p:sldId id="347" r:id="rId41"/>
    <p:sldId id="348" r:id="rId42"/>
    <p:sldId id="349" r:id="rId43"/>
    <p:sldId id="350" r:id="rId44"/>
    <p:sldId id="351" r:id="rId45"/>
    <p:sldId id="352" r:id="rId46"/>
    <p:sldId id="353" r:id="rId47"/>
    <p:sldId id="354" r:id="rId48"/>
    <p:sldId id="355" r:id="rId49"/>
    <p:sldId id="356" r:id="rId50"/>
    <p:sldId id="358" r:id="rId51"/>
    <p:sldId id="359" r:id="rId52"/>
    <p:sldId id="360" r:id="rId53"/>
    <p:sldId id="366" r:id="rId54"/>
    <p:sldId id="367" r:id="rId55"/>
    <p:sldId id="368" r:id="rId56"/>
    <p:sldId id="369" r:id="rId57"/>
    <p:sldId id="454" r:id="rId58"/>
    <p:sldId id="455" r:id="rId59"/>
    <p:sldId id="456" r:id="rId60"/>
    <p:sldId id="370" r:id="rId61"/>
    <p:sldId id="371" r:id="rId62"/>
    <p:sldId id="373" r:id="rId63"/>
    <p:sldId id="374" r:id="rId64"/>
    <p:sldId id="375" r:id="rId65"/>
    <p:sldId id="376" r:id="rId66"/>
    <p:sldId id="377" r:id="rId67"/>
    <p:sldId id="378" r:id="rId68"/>
    <p:sldId id="379" r:id="rId69"/>
    <p:sldId id="381" r:id="rId70"/>
    <p:sldId id="382" r:id="rId71"/>
    <p:sldId id="383" r:id="rId72"/>
    <p:sldId id="384" r:id="rId73"/>
    <p:sldId id="385" r:id="rId74"/>
    <p:sldId id="386" r:id="rId75"/>
    <p:sldId id="457" r:id="rId76"/>
    <p:sldId id="398" r:id="rId77"/>
    <p:sldId id="399" r:id="rId78"/>
    <p:sldId id="400" r:id="rId79"/>
    <p:sldId id="401" r:id="rId80"/>
    <p:sldId id="461" r:id="rId81"/>
    <p:sldId id="462" r:id="rId82"/>
    <p:sldId id="463" r:id="rId83"/>
    <p:sldId id="465" r:id="rId84"/>
    <p:sldId id="466" r:id="rId85"/>
    <p:sldId id="467" r:id="rId86"/>
    <p:sldId id="468" r:id="rId87"/>
    <p:sldId id="469" r:id="rId88"/>
    <p:sldId id="470" r:id="rId89"/>
    <p:sldId id="473" r:id="rId90"/>
    <p:sldId id="471" r:id="rId91"/>
    <p:sldId id="472" r:id="rId92"/>
    <p:sldId id="474" r:id="rId93"/>
    <p:sldId id="500" r:id="rId94"/>
    <p:sldId id="475" r:id="rId95"/>
    <p:sldId id="477" r:id="rId96"/>
    <p:sldId id="481" r:id="rId97"/>
    <p:sldId id="482" r:id="rId98"/>
    <p:sldId id="502" r:id="rId99"/>
    <p:sldId id="483" r:id="rId100"/>
    <p:sldId id="503" r:id="rId101"/>
    <p:sldId id="484" r:id="rId102"/>
    <p:sldId id="485" r:id="rId103"/>
    <p:sldId id="486" r:id="rId104"/>
    <p:sldId id="487" r:id="rId105"/>
    <p:sldId id="451" r:id="rId106"/>
    <p:sldId id="427" r:id="rId107"/>
    <p:sldId id="428" r:id="rId108"/>
    <p:sldId id="429" r:id="rId109"/>
    <p:sldId id="430" r:id="rId110"/>
    <p:sldId id="431" r:id="rId111"/>
    <p:sldId id="432" r:id="rId112"/>
    <p:sldId id="433" r:id="rId113"/>
    <p:sldId id="434" r:id="rId114"/>
    <p:sldId id="452" r:id="rId115"/>
    <p:sldId id="414" r:id="rId116"/>
    <p:sldId id="415" r:id="rId117"/>
    <p:sldId id="416" r:id="rId118"/>
    <p:sldId id="417" r:id="rId119"/>
    <p:sldId id="418" r:id="rId120"/>
    <p:sldId id="419" r:id="rId121"/>
    <p:sldId id="420" r:id="rId122"/>
    <p:sldId id="476" r:id="rId123"/>
    <p:sldId id="488" r:id="rId124"/>
    <p:sldId id="453" r:id="rId125"/>
    <p:sldId id="408" r:id="rId126"/>
    <p:sldId id="409" r:id="rId127"/>
    <p:sldId id="410" r:id="rId128"/>
    <p:sldId id="411" r:id="rId129"/>
    <p:sldId id="412" r:id="rId130"/>
    <p:sldId id="413" r:id="rId131"/>
    <p:sldId id="489" r:id="rId132"/>
    <p:sldId id="495" r:id="rId133"/>
    <p:sldId id="496" r:id="rId134"/>
    <p:sldId id="494" r:id="rId135"/>
    <p:sldId id="498" r:id="rId136"/>
    <p:sldId id="504" r:id="rId137"/>
    <p:sldId id="505" r:id="rId138"/>
  </p:sldIdLst>
  <p:sldSz cx="9144000" cy="6858000" type="screen4x3"/>
  <p:notesSz cx="6858000" cy="9144000"/>
  <p:defaultTextStyle>
    <a:defPPr>
      <a:defRPr lang="sr-Latn-R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1325A"/>
    <a:srgbClr val="FBB017"/>
    <a:srgbClr val="F794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-14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F35C6-6D90-43AD-B4E5-47909C8FA210}" type="datetimeFigureOut">
              <a:rPr lang="x-none"/>
              <a:pPr>
                <a:defRPr/>
              </a:pPr>
              <a:t>09.06.18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BBCA4-654E-4B11-9B8A-3245DEDEFC0F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1999438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474A9-5DBF-4007-8F21-099B68B30911}" type="datetimeFigureOut">
              <a:rPr lang="x-none"/>
              <a:pPr>
                <a:defRPr/>
              </a:pPr>
              <a:t>09.06.18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48461-FE35-4582-A609-01977CD61FE2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56392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8A01C-622E-45C9-AFEA-EFDD62826F04}" type="datetimeFigureOut">
              <a:rPr lang="x-none"/>
              <a:pPr>
                <a:defRPr/>
              </a:pPr>
              <a:t>09.06.18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50995-CDDD-4C24-AE88-3418C7540A7E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5187834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824"/>
            <a:ext cx="9144000" cy="69388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434465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C483C-3354-4CED-98B5-07632E1547E0}" type="datetimeFigureOut">
              <a:rPr lang="x-none"/>
              <a:pPr>
                <a:defRPr/>
              </a:pPr>
              <a:t>09.06.18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0B571-7933-41EE-A2A3-65405D07DBF7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86283739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8777C-7C17-4627-B08D-E20724C269B6}" type="datetimeFigureOut">
              <a:rPr lang="x-none"/>
              <a:pPr>
                <a:defRPr/>
              </a:pPr>
              <a:t>09.06.18</a:t>
            </a:fld>
            <a:endParaRPr 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C5F33-64E0-494A-A638-AC7A14CBD3F0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14754103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0DF71-F855-4621-A492-82BF4AE29619}" type="datetimeFigureOut">
              <a:rPr lang="x-none"/>
              <a:pPr>
                <a:defRPr/>
              </a:pPr>
              <a:t>09.06.18</a:t>
            </a:fld>
            <a:endParaRPr lang="x-non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F183A-028D-42A1-9989-61EE2FD9BF8B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68771445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8CFCD-1AEC-4E63-96A3-7C5625898A23}" type="datetimeFigureOut">
              <a:rPr lang="x-none"/>
              <a:pPr>
                <a:defRPr/>
              </a:pPr>
              <a:t>09.06.18</a:t>
            </a:fld>
            <a:endParaRPr lang="x-non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AA37D-AC66-4E8A-86E9-94FD4F19AD80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24846119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5110C-9487-469B-A1E6-09F5296BA01D}" type="datetimeFigureOut">
              <a:rPr lang="x-none"/>
              <a:pPr>
                <a:defRPr/>
              </a:pPr>
              <a:t>09.06.18</a:t>
            </a:fld>
            <a:endParaRPr lang="x-non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95448-45C9-430C-A3F8-538E5896F77B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10854663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DEE6A-3B55-48BE-8E52-2EC7A53EB56F}" type="datetimeFigureOut">
              <a:rPr lang="x-none"/>
              <a:pPr>
                <a:defRPr/>
              </a:pPr>
              <a:t>09.06.18</a:t>
            </a:fld>
            <a:endParaRPr 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1950B-5127-405A-A5EE-D882DB1FCCAE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046355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x-non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5A352-0630-437B-8A55-44E99A4EAAEA}" type="datetimeFigureOut">
              <a:rPr lang="x-none"/>
              <a:pPr>
                <a:defRPr/>
              </a:pPr>
              <a:t>09.06.18</a:t>
            </a:fld>
            <a:endParaRPr 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E1D40-0EBF-40DE-BF61-BF722492CF99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24463722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sr-Latn-R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OCSabon" pitchFamily="50" charset="0"/>
                <a:cs typeface="+mn-cs"/>
              </a:defRPr>
            </a:lvl1pPr>
          </a:lstStyle>
          <a:p>
            <a:pPr>
              <a:defRPr/>
            </a:pPr>
            <a:fld id="{9D30EACD-3EBC-4721-8008-4EB96BD7B4D1}" type="datetimeFigureOut">
              <a:rPr lang="x-none" smtClean="0"/>
              <a:pPr>
                <a:defRPr/>
              </a:pPr>
              <a:t>09.06.18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OCSabon" pitchFamily="50" charset="0"/>
                <a:cs typeface="+mn-cs"/>
              </a:defRPr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OCSabon" pitchFamily="50" charset="0"/>
                <a:cs typeface="+mn-cs"/>
              </a:defRPr>
            </a:lvl1pPr>
          </a:lstStyle>
          <a:p>
            <a:pPr>
              <a:defRPr/>
            </a:pPr>
            <a:fld id="{7EC6C944-C395-4F88-8202-29F1E4293FDA}" type="slidenum">
              <a:rPr lang="x-none" smtClean="0"/>
              <a:pPr>
                <a:defRPr/>
              </a:pPr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OCSabon" pitchFamily="50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OCSabon" pitchFamily="50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OCSabon" pitchFamily="50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OCSabon" pitchFamily="50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OCSabon" pitchFamily="50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OCSabon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-10883" y="1317171"/>
            <a:ext cx="9144000" cy="255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OCSabon" pitchFamily="50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mbr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mbr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mbr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mbr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sr-Latn-RS" sz="3600" b="1" dirty="0" smtClean="0">
                <a:latin typeface="+mj-lt"/>
              </a:rPr>
              <a:t>KONGRESI </a:t>
            </a:r>
            <a:r>
              <a:rPr lang="en-US" sz="3600" b="1" dirty="0" smtClean="0">
                <a:latin typeface="+mj-lt"/>
              </a:rPr>
              <a:t> </a:t>
            </a:r>
            <a:r>
              <a:rPr lang="sr-Latn-RS" sz="3600" b="1" dirty="0" smtClean="0">
                <a:latin typeface="+mj-lt"/>
              </a:rPr>
              <a:t>DRUŠTVA</a:t>
            </a:r>
            <a:r>
              <a:rPr lang="en-US" sz="3600" b="1" dirty="0" smtClean="0">
                <a:latin typeface="+mj-lt"/>
              </a:rPr>
              <a:t> </a:t>
            </a:r>
            <a:br>
              <a:rPr lang="en-US" sz="3600" b="1" dirty="0" smtClean="0">
                <a:latin typeface="+mj-lt"/>
              </a:rPr>
            </a:br>
            <a:r>
              <a:rPr lang="sr-Latn-RS" sz="3600" b="1" dirty="0" smtClean="0">
                <a:latin typeface="+mj-lt"/>
              </a:rPr>
              <a:t>MEDICINSKIH</a:t>
            </a:r>
            <a:r>
              <a:rPr lang="en-US" sz="3600" b="1" dirty="0" smtClean="0">
                <a:latin typeface="+mj-lt"/>
              </a:rPr>
              <a:t> </a:t>
            </a:r>
            <a:r>
              <a:rPr lang="sr-Latn-RS" sz="3600" b="1" dirty="0" smtClean="0">
                <a:latin typeface="+mj-lt"/>
              </a:rPr>
              <a:t> BIOHEMIČARA </a:t>
            </a:r>
            <a:r>
              <a:rPr lang="en-US" sz="3600" b="1" dirty="0" smtClean="0">
                <a:latin typeface="+mj-lt"/>
              </a:rPr>
              <a:t> </a:t>
            </a:r>
            <a:r>
              <a:rPr lang="sr-Latn-RS" sz="3600" b="1" dirty="0" smtClean="0">
                <a:latin typeface="+mj-lt"/>
              </a:rPr>
              <a:t>SRBIJE</a:t>
            </a:r>
            <a:br>
              <a:rPr lang="sr-Latn-RS" sz="3600" b="1" dirty="0" smtClean="0">
                <a:latin typeface="+mj-lt"/>
              </a:rPr>
            </a:br>
            <a:r>
              <a:rPr lang="sr-Latn-RS" sz="3600" b="1" dirty="0" smtClean="0">
                <a:latin typeface="+mj-lt"/>
              </a:rPr>
              <a:t>1963</a:t>
            </a:r>
            <a:r>
              <a:rPr lang="en-US" sz="3600" b="1" dirty="0" smtClean="0">
                <a:latin typeface="+mj-lt"/>
              </a:rPr>
              <a:t> </a:t>
            </a:r>
            <a:r>
              <a:rPr lang="sr-Latn-RS" sz="3600" b="1" dirty="0" smtClean="0">
                <a:latin typeface="+mj-lt"/>
              </a:rPr>
              <a:t>-</a:t>
            </a:r>
            <a:r>
              <a:rPr lang="en-US" sz="3600" b="1" dirty="0" smtClean="0">
                <a:latin typeface="+mj-lt"/>
              </a:rPr>
              <a:t> </a:t>
            </a:r>
            <a:r>
              <a:rPr lang="sr-Latn-RS" sz="3600" b="1" dirty="0" smtClean="0">
                <a:latin typeface="+mj-lt"/>
              </a:rPr>
              <a:t>2018</a:t>
            </a:r>
            <a:endParaRPr lang="en-US" sz="3600" b="1" dirty="0">
              <a:latin typeface="+mj-lt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1371600" y="5007458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OCSabon" pitchFamily="50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OCSabon" pitchFamily="50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CSabon" pitchFamily="50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CSabon" pitchFamily="50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CSabon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dirty="0" smtClean="0">
                <a:latin typeface="+mj-lt"/>
              </a:rPr>
              <a:t>NADA MAJKIĆ-SINGH</a:t>
            </a:r>
            <a:endParaRPr lang="en-US" dirty="0">
              <a:latin typeface="+mj-lt"/>
            </a:endParaRPr>
          </a:p>
        </p:txBody>
      </p:sp>
      <p:pic>
        <p:nvPicPr>
          <p:cNvPr id="6" name="11_th_EFLM_Symposium_muzika_fotografij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2400" y="5747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2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>
        <p:wipe dir="d"/>
      </p:transition>
    </mc:Choice>
    <mc:Fallback xmlns="">
      <p:transition spd="slow" advTm="9000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3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" y="468086"/>
            <a:ext cx="9135502" cy="592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2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8840"/>
            <a:ext cx="8229600" cy="1143000"/>
          </a:xfrm>
        </p:spPr>
        <p:txBody>
          <a:bodyPr/>
          <a:lstStyle/>
          <a:p>
            <a:r>
              <a:rPr lang="sr-Cyrl-RS" sz="3200" dirty="0" smtClean="0"/>
              <a:t>Студенти Фармацеутског факултета, 2016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0" y="540660"/>
            <a:ext cx="9144000" cy="581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CSabo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82" y="5954498"/>
            <a:ext cx="878477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Студенти Фармацеутског факултета, 2016</a:t>
            </a:r>
            <a:endParaRPr lang="en-US" sz="1700" i="1">
              <a:solidFill>
                <a:schemeClr val="tx1">
                  <a:lumMod val="75000"/>
                  <a:lumOff val="25000"/>
                </a:schemeClr>
              </a:solidFill>
              <a:latin typeface="OCSabon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132499" y="656773"/>
            <a:ext cx="8903696" cy="5298812"/>
          </a:xfrm>
        </p:spPr>
      </p:pic>
    </p:spTree>
    <p:extLst>
      <p:ext uri="{BB962C8B-B14F-4D97-AF65-F5344CB8AC3E}">
        <p14:creationId xmlns:p14="http://schemas.microsoft.com/office/powerpoint/2010/main" val="198146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:wipe dir="d"/>
      </p:transition>
    </mc:Choice>
    <mc:Fallback xmlns="">
      <p:transition spd="slow" advClick="0" advTm="7000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0322"/>
            <a:ext cx="8229600" cy="1143000"/>
          </a:xfrm>
        </p:spPr>
        <p:txBody>
          <a:bodyPr/>
          <a:lstStyle/>
          <a:p>
            <a:r>
              <a:rPr lang="sr-Cyrl-RS" sz="3200" dirty="0" smtClean="0"/>
              <a:t>Председавајући и предавачи </a:t>
            </a:r>
            <a:r>
              <a:rPr lang="sr-Latn-RS" sz="3200" dirty="0" smtClean="0"/>
              <a:t>13th EFLM Symposiuma, 2017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0" y="468093"/>
            <a:ext cx="9144000" cy="5900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CSabo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825" y="5998036"/>
            <a:ext cx="878477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Председавајући и предавачи 13</a:t>
            </a:r>
            <a:r>
              <a:rPr lang="ru-RU" sz="1700" i="1" baseline="30000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th</a:t>
            </a:r>
            <a:r>
              <a:rPr lang="ru-RU" sz="1700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 EFLM Symposiuma, 2017</a:t>
            </a:r>
            <a:endParaRPr lang="en-US" sz="1700" i="1">
              <a:solidFill>
                <a:schemeClr val="tx1">
                  <a:lumMod val="75000"/>
                  <a:lumOff val="25000"/>
                </a:schemeClr>
              </a:solidFill>
              <a:latin typeface="OCSabon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" b="4542"/>
          <a:stretch/>
        </p:blipFill>
        <p:spPr>
          <a:xfrm>
            <a:off x="169664" y="551540"/>
            <a:ext cx="8800996" cy="5443119"/>
          </a:xfrm>
        </p:spPr>
      </p:pic>
    </p:spTree>
    <p:extLst>
      <p:ext uri="{BB962C8B-B14F-4D97-AF65-F5344CB8AC3E}">
        <p14:creationId xmlns:p14="http://schemas.microsoft.com/office/powerpoint/2010/main" val="407395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:wipe dir="d"/>
      </p:transition>
    </mc:Choice>
    <mc:Fallback xmlns="">
      <p:transition spd="slow" advClick="0" advTm="7000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1328"/>
            <a:ext cx="8229600" cy="1143000"/>
          </a:xfrm>
        </p:spPr>
        <p:txBody>
          <a:bodyPr/>
          <a:lstStyle/>
          <a:p>
            <a:r>
              <a:rPr lang="sr-Cyrl-RS" sz="3200" dirty="0" smtClean="0"/>
              <a:t>Предавачи на Симпозијуму, 2017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0" y="272143"/>
            <a:ext cx="9144000" cy="6335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CSabon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" t="6581" r="6012" b="5223"/>
          <a:stretch/>
        </p:blipFill>
        <p:spPr>
          <a:xfrm>
            <a:off x="207235" y="373741"/>
            <a:ext cx="8729530" cy="5883265"/>
          </a:xfrm>
        </p:spPr>
      </p:pic>
      <p:sp>
        <p:nvSpPr>
          <p:cNvPr id="6" name="TextBox 5"/>
          <p:cNvSpPr txBox="1"/>
          <p:nvPr/>
        </p:nvSpPr>
        <p:spPr>
          <a:xfrm>
            <a:off x="96156" y="6244781"/>
            <a:ext cx="878477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Предавачи на Симпозијуму, 2017</a:t>
            </a:r>
            <a:endParaRPr lang="en-US" sz="1700" i="1">
              <a:solidFill>
                <a:schemeClr val="tx1">
                  <a:lumMod val="75000"/>
                  <a:lumOff val="25000"/>
                </a:schemeClr>
              </a:solidFill>
              <a:latin typeface="OCSabon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06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:wipe dir="d"/>
      </p:transition>
    </mc:Choice>
    <mc:Fallback xmlns="">
      <p:transition spd="slow" advClick="0" advTm="7000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8743" y="550407"/>
            <a:ext cx="4586514" cy="1143000"/>
          </a:xfrm>
        </p:spPr>
        <p:txBody>
          <a:bodyPr/>
          <a:lstStyle/>
          <a:p>
            <a:r>
              <a:rPr lang="sr-Latn-RS" sz="3200" dirty="0" smtClean="0"/>
              <a:t>Mario Plebani </a:t>
            </a:r>
            <a:r>
              <a:rPr lang="sr-Cyrl-RS" sz="3200" dirty="0" smtClean="0"/>
              <a:t>после уручења Почасне Дипломе, 2017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2118454" y="0"/>
            <a:ext cx="504434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CSabo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1659" y="6242447"/>
            <a:ext cx="49820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Mario Plebani </a:t>
            </a:r>
            <a:r>
              <a:rPr lang="ru-RU" sz="1700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после уручења Почасне Дипломе, 2017</a:t>
            </a:r>
            <a:endParaRPr lang="en-US" sz="1700" i="1">
              <a:solidFill>
                <a:schemeClr val="tx1">
                  <a:lumMod val="75000"/>
                  <a:lumOff val="25000"/>
                </a:schemeClr>
              </a:solidFill>
              <a:latin typeface="OCSabon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8" b="5824"/>
          <a:stretch/>
        </p:blipFill>
        <p:spPr>
          <a:xfrm>
            <a:off x="2290509" y="177803"/>
            <a:ext cx="4700237" cy="6005283"/>
          </a:xfrm>
        </p:spPr>
      </p:pic>
    </p:spTree>
    <p:extLst>
      <p:ext uri="{BB962C8B-B14F-4D97-AF65-F5344CB8AC3E}">
        <p14:creationId xmlns:p14="http://schemas.microsoft.com/office/powerpoint/2010/main" val="292239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:wipe dir="d"/>
      </p:transition>
    </mc:Choice>
    <mc:Fallback xmlns="">
      <p:transition spd="slow" advClick="0" advTm="7000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829" y="800783"/>
            <a:ext cx="8229600" cy="1143000"/>
          </a:xfrm>
        </p:spPr>
        <p:txBody>
          <a:bodyPr/>
          <a:lstStyle/>
          <a:p>
            <a:r>
              <a:rPr lang="sr-Cyrl-RS" sz="3200" dirty="0" smtClean="0"/>
              <a:t>Студенти мед. </a:t>
            </a:r>
            <a:r>
              <a:rPr lang="sr-Cyrl-RS" sz="3200" dirty="0"/>
              <a:t>б</a:t>
            </a:r>
            <a:r>
              <a:rPr lang="sr-Cyrl-RS" sz="3200" dirty="0" smtClean="0"/>
              <a:t>иохемичари, 2017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0" y="457203"/>
            <a:ext cx="91440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CSabo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2483" y="6012551"/>
            <a:ext cx="878477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Студенти мед. биохемичари, 2017</a:t>
            </a:r>
            <a:endParaRPr lang="en-US" sz="1700" i="1">
              <a:solidFill>
                <a:schemeClr val="tx1">
                  <a:lumMod val="75000"/>
                  <a:lumOff val="25000"/>
                </a:schemeClr>
              </a:solidFill>
              <a:latin typeface="OCSabon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r="1851" b="14690"/>
          <a:stretch/>
        </p:blipFill>
        <p:spPr>
          <a:xfrm>
            <a:off x="197757" y="613324"/>
            <a:ext cx="8744202" cy="5410108"/>
          </a:xfrm>
        </p:spPr>
      </p:pic>
    </p:spTree>
    <p:extLst>
      <p:ext uri="{BB962C8B-B14F-4D97-AF65-F5344CB8AC3E}">
        <p14:creationId xmlns:p14="http://schemas.microsoft.com/office/powerpoint/2010/main" val="177923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:wipe dir="d"/>
      </p:transition>
    </mc:Choice>
    <mc:Fallback xmlns="">
      <p:transition spd="slow" advClick="0" advTm="7000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058" y="2971829"/>
            <a:ext cx="8817428" cy="2242458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SzPct val="92000"/>
              <a:buNone/>
            </a:pPr>
            <a:r>
              <a:rPr lang="sr-Latn-RS" dirty="0" smtClean="0">
                <a:latin typeface="+mj-lt"/>
              </a:rPr>
              <a:t>Strani predavači </a:t>
            </a:r>
          </a:p>
          <a:p>
            <a:pPr marL="0" indent="0" algn="ctr">
              <a:spcBef>
                <a:spcPts val="0"/>
              </a:spcBef>
              <a:buSzPct val="92000"/>
              <a:buNone/>
            </a:pPr>
            <a:r>
              <a:rPr lang="sr-Latn-RS" dirty="0" smtClean="0">
                <a:latin typeface="+mj-lt"/>
              </a:rPr>
              <a:t>na kongresima i simpozijumima </a:t>
            </a:r>
          </a:p>
          <a:p>
            <a:pPr marL="0" indent="0" algn="ctr">
              <a:spcBef>
                <a:spcPts val="0"/>
              </a:spcBef>
              <a:buSzPct val="92000"/>
              <a:buNone/>
            </a:pPr>
            <a:r>
              <a:rPr lang="sr-Latn-RS" dirty="0" smtClean="0">
                <a:latin typeface="+mj-lt"/>
              </a:rPr>
              <a:t>u organizaciji </a:t>
            </a:r>
          </a:p>
          <a:p>
            <a:pPr marL="0" indent="0" algn="ctr">
              <a:spcBef>
                <a:spcPts val="0"/>
              </a:spcBef>
              <a:buSzPct val="92000"/>
              <a:buNone/>
            </a:pPr>
            <a:r>
              <a:rPr lang="sr-Latn-RS" dirty="0" smtClean="0">
                <a:latin typeface="+mj-lt"/>
              </a:rPr>
              <a:t>Društva medicinskih biohemičara Srbije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08722" y="688296"/>
            <a:ext cx="872655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OCSabon" pitchFamily="50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mbr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mbr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mbr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mbr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r-Latn-RS" sz="3200" b="1" dirty="0" smtClean="0">
                <a:latin typeface="+mj-lt"/>
              </a:rPr>
              <a:t>KONGRESI </a:t>
            </a:r>
            <a:r>
              <a:rPr lang="en-US" sz="3200" b="1" dirty="0" smtClean="0">
                <a:latin typeface="+mj-lt"/>
              </a:rPr>
              <a:t> </a:t>
            </a:r>
            <a:r>
              <a:rPr lang="sr-Latn-RS" sz="3200" b="1" dirty="0" smtClean="0">
                <a:latin typeface="+mj-lt"/>
              </a:rPr>
              <a:t>DRUŠTVA </a:t>
            </a:r>
            <a:r>
              <a:rPr lang="en-US" sz="3200" b="1" dirty="0" smtClean="0">
                <a:latin typeface="+mj-lt"/>
              </a:rPr>
              <a:t/>
            </a:r>
            <a:br>
              <a:rPr lang="en-US" sz="3200" b="1" dirty="0" smtClean="0">
                <a:latin typeface="+mj-lt"/>
              </a:rPr>
            </a:br>
            <a:r>
              <a:rPr lang="sr-Latn-RS" sz="3200" b="1" dirty="0" smtClean="0">
                <a:latin typeface="+mj-lt"/>
              </a:rPr>
              <a:t>MEDICINSKIH </a:t>
            </a:r>
            <a:r>
              <a:rPr lang="en-US" sz="3200" b="1" dirty="0" smtClean="0">
                <a:latin typeface="+mj-lt"/>
              </a:rPr>
              <a:t> </a:t>
            </a:r>
            <a:r>
              <a:rPr lang="sr-Latn-RS" sz="3200" b="1" dirty="0" smtClean="0">
                <a:latin typeface="+mj-lt"/>
              </a:rPr>
              <a:t>BIOHEMIČARA</a:t>
            </a:r>
            <a:r>
              <a:rPr lang="en-US" sz="3200" b="1" dirty="0" smtClean="0">
                <a:latin typeface="+mj-lt"/>
              </a:rPr>
              <a:t> </a:t>
            </a:r>
            <a:r>
              <a:rPr lang="sr-Latn-RS" sz="3200" b="1" dirty="0" smtClean="0">
                <a:latin typeface="+mj-lt"/>
              </a:rPr>
              <a:t> SRBIJE</a:t>
            </a:r>
            <a:br>
              <a:rPr lang="sr-Latn-RS" sz="3200" b="1" dirty="0" smtClean="0">
                <a:latin typeface="+mj-lt"/>
              </a:rPr>
            </a:br>
            <a:r>
              <a:rPr lang="sr-Latn-RS" sz="3200" b="1" dirty="0" smtClean="0">
                <a:latin typeface="+mj-lt"/>
              </a:rPr>
              <a:t>1963</a:t>
            </a:r>
            <a:r>
              <a:rPr lang="en-US" sz="3200" b="1" dirty="0" smtClean="0">
                <a:latin typeface="+mj-lt"/>
              </a:rPr>
              <a:t> </a:t>
            </a:r>
            <a:r>
              <a:rPr lang="sr-Latn-RS" sz="3200" b="1" dirty="0" smtClean="0">
                <a:latin typeface="+mj-lt"/>
              </a:rPr>
              <a:t>-</a:t>
            </a:r>
            <a:r>
              <a:rPr lang="en-US" sz="3200" b="1" dirty="0" smtClean="0">
                <a:latin typeface="+mj-lt"/>
              </a:rPr>
              <a:t> </a:t>
            </a:r>
            <a:r>
              <a:rPr lang="sr-Latn-RS" sz="3200" b="1" dirty="0" smtClean="0">
                <a:latin typeface="+mj-lt"/>
              </a:rPr>
              <a:t>201</a:t>
            </a:r>
            <a:r>
              <a:rPr lang="sr-Cyrl-RS" sz="3200" b="1" dirty="0" smtClean="0">
                <a:latin typeface="+mj-lt"/>
              </a:rPr>
              <a:t>8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333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Tm="7000">
        <p14:ferris dir="l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5334000" cy="687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5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781" y="0"/>
            <a:ext cx="5294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6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34" y="0"/>
            <a:ext cx="53219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0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080" y="0"/>
            <a:ext cx="5347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9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" y="435429"/>
            <a:ext cx="9139252" cy="598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1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040" y="0"/>
            <a:ext cx="53159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4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938" y="0"/>
            <a:ext cx="53461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938" y="0"/>
            <a:ext cx="53461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3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7" y="0"/>
            <a:ext cx="53452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4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85058" y="2971829"/>
            <a:ext cx="8817428" cy="224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OCSabon" pitchFamily="50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OCSabon" pitchFamily="50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CSabon" pitchFamily="50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CSabon" pitchFamily="50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CSabon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SzPct val="92000"/>
              <a:buNone/>
            </a:pPr>
            <a:r>
              <a:rPr lang="sr-Latn-RS" dirty="0">
                <a:latin typeface="+mj-lt"/>
              </a:rPr>
              <a:t>Firme učesnici</a:t>
            </a:r>
            <a:r>
              <a:rPr lang="sr-Latn-RS" dirty="0" smtClean="0">
                <a:latin typeface="+mj-lt"/>
              </a:rPr>
              <a:t> </a:t>
            </a:r>
          </a:p>
          <a:p>
            <a:pPr marL="0" indent="0" algn="ctr">
              <a:spcBef>
                <a:spcPts val="0"/>
              </a:spcBef>
              <a:buSzPct val="92000"/>
              <a:buFont typeface="Arial" pitchFamily="34" charset="0"/>
              <a:buNone/>
            </a:pPr>
            <a:r>
              <a:rPr lang="sr-Latn-RS" dirty="0" smtClean="0">
                <a:latin typeface="+mj-lt"/>
              </a:rPr>
              <a:t>na kongresima i simpozijumima </a:t>
            </a:r>
          </a:p>
          <a:p>
            <a:pPr marL="0" indent="0" algn="ctr">
              <a:spcBef>
                <a:spcPts val="0"/>
              </a:spcBef>
              <a:buSzPct val="92000"/>
              <a:buFont typeface="Arial" pitchFamily="34" charset="0"/>
              <a:buNone/>
            </a:pPr>
            <a:r>
              <a:rPr lang="sr-Latn-RS" dirty="0" smtClean="0">
                <a:latin typeface="+mj-lt"/>
              </a:rPr>
              <a:t>u organizaciji </a:t>
            </a:r>
          </a:p>
          <a:p>
            <a:pPr marL="0" indent="0" algn="ctr">
              <a:spcBef>
                <a:spcPts val="0"/>
              </a:spcBef>
              <a:buSzPct val="92000"/>
              <a:buFont typeface="Arial" pitchFamily="34" charset="0"/>
              <a:buNone/>
            </a:pPr>
            <a:r>
              <a:rPr lang="sr-Latn-RS" dirty="0" smtClean="0">
                <a:latin typeface="+mj-lt"/>
              </a:rPr>
              <a:t>Društva medicinskih biohemičara Srbije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08722" y="274638"/>
            <a:ext cx="872655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OCSabon" pitchFamily="50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mbr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mbr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mbr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mbr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r-Latn-RS" sz="3200" b="1" dirty="0" smtClean="0">
                <a:latin typeface="+mj-lt"/>
              </a:rPr>
              <a:t>KONGRESI </a:t>
            </a:r>
            <a:r>
              <a:rPr lang="en-US" sz="3200" b="1" dirty="0" smtClean="0">
                <a:latin typeface="+mj-lt"/>
              </a:rPr>
              <a:t> </a:t>
            </a:r>
            <a:r>
              <a:rPr lang="sr-Latn-RS" sz="3200" b="1" dirty="0" smtClean="0">
                <a:latin typeface="+mj-lt"/>
              </a:rPr>
              <a:t>DRUŠTVA </a:t>
            </a:r>
            <a:r>
              <a:rPr lang="en-US" sz="3200" b="1" dirty="0" smtClean="0">
                <a:latin typeface="+mj-lt"/>
              </a:rPr>
              <a:t/>
            </a:r>
            <a:br>
              <a:rPr lang="en-US" sz="3200" b="1" dirty="0" smtClean="0">
                <a:latin typeface="+mj-lt"/>
              </a:rPr>
            </a:br>
            <a:r>
              <a:rPr lang="sr-Latn-RS" sz="3200" b="1" dirty="0" smtClean="0">
                <a:latin typeface="+mj-lt"/>
              </a:rPr>
              <a:t>MEDICINSKIH </a:t>
            </a:r>
            <a:r>
              <a:rPr lang="en-US" sz="3200" b="1" dirty="0" smtClean="0">
                <a:latin typeface="+mj-lt"/>
              </a:rPr>
              <a:t> </a:t>
            </a:r>
            <a:r>
              <a:rPr lang="sr-Latn-RS" sz="3200" b="1" dirty="0" smtClean="0">
                <a:latin typeface="+mj-lt"/>
              </a:rPr>
              <a:t>BIOHEMIČARA</a:t>
            </a:r>
            <a:r>
              <a:rPr lang="en-US" sz="3200" b="1" dirty="0" smtClean="0">
                <a:latin typeface="+mj-lt"/>
              </a:rPr>
              <a:t> </a:t>
            </a:r>
            <a:r>
              <a:rPr lang="sr-Latn-RS" sz="3200" b="1" dirty="0" smtClean="0">
                <a:latin typeface="+mj-lt"/>
              </a:rPr>
              <a:t> SRBIJE</a:t>
            </a:r>
            <a:br>
              <a:rPr lang="sr-Latn-RS" sz="3200" b="1" dirty="0" smtClean="0">
                <a:latin typeface="+mj-lt"/>
              </a:rPr>
            </a:br>
            <a:r>
              <a:rPr lang="sr-Latn-RS" sz="3200" b="1" dirty="0" smtClean="0">
                <a:latin typeface="+mj-lt"/>
              </a:rPr>
              <a:t>1963</a:t>
            </a:r>
            <a:r>
              <a:rPr lang="en-US" sz="3200" b="1" dirty="0" smtClean="0">
                <a:latin typeface="+mj-lt"/>
              </a:rPr>
              <a:t> </a:t>
            </a:r>
            <a:r>
              <a:rPr lang="sr-Latn-RS" sz="3200" b="1" dirty="0" smtClean="0">
                <a:latin typeface="+mj-lt"/>
              </a:rPr>
              <a:t>-</a:t>
            </a:r>
            <a:r>
              <a:rPr lang="en-US" sz="3200" b="1" dirty="0" smtClean="0">
                <a:latin typeface="+mj-lt"/>
              </a:rPr>
              <a:t> </a:t>
            </a:r>
            <a:r>
              <a:rPr lang="sr-Latn-RS" sz="3200" b="1" dirty="0" smtClean="0">
                <a:latin typeface="+mj-lt"/>
              </a:rPr>
              <a:t>201</a:t>
            </a:r>
            <a:r>
              <a:rPr lang="sr-Cyrl-RS" sz="3200" b="1" dirty="0" smtClean="0">
                <a:latin typeface="+mj-lt"/>
              </a:rPr>
              <a:t>8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496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Tm="7000">
        <p14:ferris dir="l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" y="522514"/>
            <a:ext cx="9134670" cy="581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7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" y="522514"/>
            <a:ext cx="9140398" cy="581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7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8" y="348343"/>
            <a:ext cx="9102244" cy="616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6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" y="555171"/>
            <a:ext cx="9127850" cy="574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4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81" y="424543"/>
            <a:ext cx="9214562" cy="600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5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" y="642257"/>
            <a:ext cx="9121938" cy="557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28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65" y="533400"/>
            <a:ext cx="916233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2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" y="522514"/>
            <a:ext cx="9125168" cy="581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842"/>
            <a:ext cx="8229600" cy="1143000"/>
          </a:xfrm>
        </p:spPr>
        <p:txBody>
          <a:bodyPr/>
          <a:lstStyle/>
          <a:p>
            <a:r>
              <a:rPr lang="sr-Cyrl-RS" sz="2800" dirty="0" smtClean="0"/>
              <a:t>Снежана Марковић са колегиницама, 2017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0" y="261258"/>
            <a:ext cx="9144000" cy="6335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CSabo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028" y="6183093"/>
            <a:ext cx="823685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Снежана Марковић са колегиницама, 2017</a:t>
            </a:r>
            <a:endParaRPr lang="en-US" sz="1700" i="1">
              <a:solidFill>
                <a:schemeClr val="tx1">
                  <a:lumMod val="75000"/>
                  <a:lumOff val="25000"/>
                </a:schemeClr>
              </a:solidFill>
              <a:latin typeface="OCSabon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70" y="400350"/>
            <a:ext cx="8666661" cy="5777775"/>
          </a:xfrm>
        </p:spPr>
      </p:pic>
    </p:spTree>
    <p:extLst>
      <p:ext uri="{BB962C8B-B14F-4D97-AF65-F5344CB8AC3E}">
        <p14:creationId xmlns:p14="http://schemas.microsoft.com/office/powerpoint/2010/main" val="363822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Tm="7000">
        <p:wipe dir="d"/>
      </p:transition>
    </mc:Choice>
    <mc:Fallback xmlns="">
      <p:transition spd="slow" advTm="7000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829" y="800098"/>
            <a:ext cx="8229600" cy="1143000"/>
          </a:xfrm>
        </p:spPr>
        <p:txBody>
          <a:bodyPr/>
          <a:lstStyle/>
          <a:p>
            <a:r>
              <a:rPr lang="sr-Cyrl-RS" sz="2400" dirty="0" smtClean="0"/>
              <a:t>Гордана Дмитрашиновић са колегама, 2017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0" y="899883"/>
            <a:ext cx="9144000" cy="5076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CSabo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638806"/>
            <a:ext cx="878477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Гордана Дмитрашиновић са колегама, 2017</a:t>
            </a:r>
            <a:endParaRPr lang="en-US" sz="1700" i="1">
              <a:solidFill>
                <a:schemeClr val="tx1">
                  <a:lumMod val="75000"/>
                  <a:lumOff val="25000"/>
                </a:schemeClr>
              </a:solidFill>
              <a:latin typeface="OCSabon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2" b="5706"/>
          <a:stretch/>
        </p:blipFill>
        <p:spPr>
          <a:xfrm>
            <a:off x="85998" y="1103085"/>
            <a:ext cx="8972004" cy="4523791"/>
          </a:xfrm>
        </p:spPr>
      </p:pic>
    </p:spTree>
    <p:extLst>
      <p:ext uri="{BB962C8B-B14F-4D97-AF65-F5344CB8AC3E}">
        <p14:creationId xmlns:p14="http://schemas.microsoft.com/office/powerpoint/2010/main" val="365083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Tm="7000">
        <p:wipe dir="d"/>
      </p:transition>
    </mc:Choice>
    <mc:Fallback xmlns="">
      <p:transition spd="slow" advTm="7000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19607" y="437924"/>
            <a:ext cx="872655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OCSabon" pitchFamily="50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mbr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mbr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mbr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mbr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r-Latn-RS" sz="3200" b="1" dirty="0" smtClean="0">
                <a:latin typeface="+mj-lt"/>
              </a:rPr>
              <a:t>KONGRESI </a:t>
            </a:r>
            <a:r>
              <a:rPr lang="en-US" sz="3200" b="1" dirty="0" smtClean="0">
                <a:latin typeface="+mj-lt"/>
              </a:rPr>
              <a:t> </a:t>
            </a:r>
            <a:r>
              <a:rPr lang="sr-Latn-RS" sz="3200" b="1" dirty="0" smtClean="0">
                <a:latin typeface="+mj-lt"/>
              </a:rPr>
              <a:t>DRUŠTVA </a:t>
            </a:r>
            <a:r>
              <a:rPr lang="en-US" sz="3200" b="1" dirty="0" smtClean="0">
                <a:latin typeface="+mj-lt"/>
              </a:rPr>
              <a:t/>
            </a:r>
            <a:br>
              <a:rPr lang="en-US" sz="3200" b="1" dirty="0" smtClean="0">
                <a:latin typeface="+mj-lt"/>
              </a:rPr>
            </a:br>
            <a:r>
              <a:rPr lang="sr-Latn-RS" sz="3200" b="1" dirty="0" smtClean="0">
                <a:latin typeface="+mj-lt"/>
              </a:rPr>
              <a:t>MEDICINSKIH </a:t>
            </a:r>
            <a:r>
              <a:rPr lang="en-US" sz="3200" b="1" dirty="0" smtClean="0">
                <a:latin typeface="+mj-lt"/>
              </a:rPr>
              <a:t> </a:t>
            </a:r>
            <a:r>
              <a:rPr lang="sr-Latn-RS" sz="3200" b="1" dirty="0" smtClean="0">
                <a:latin typeface="+mj-lt"/>
              </a:rPr>
              <a:t>BIOHEMIČARA</a:t>
            </a:r>
            <a:r>
              <a:rPr lang="en-US" sz="3200" b="1" dirty="0" smtClean="0">
                <a:latin typeface="+mj-lt"/>
              </a:rPr>
              <a:t> </a:t>
            </a:r>
            <a:r>
              <a:rPr lang="sr-Latn-RS" sz="3200" b="1" dirty="0" smtClean="0">
                <a:latin typeface="+mj-lt"/>
              </a:rPr>
              <a:t> SRBIJE</a:t>
            </a:r>
            <a:br>
              <a:rPr lang="sr-Latn-RS" sz="3200" b="1" dirty="0" smtClean="0">
                <a:latin typeface="+mj-lt"/>
              </a:rPr>
            </a:br>
            <a:r>
              <a:rPr lang="sr-Latn-RS" sz="3200" b="1" dirty="0" smtClean="0">
                <a:latin typeface="+mj-lt"/>
              </a:rPr>
              <a:t>1963</a:t>
            </a:r>
            <a:r>
              <a:rPr lang="en-US" sz="3200" b="1" dirty="0" smtClean="0">
                <a:latin typeface="+mj-lt"/>
              </a:rPr>
              <a:t> </a:t>
            </a:r>
            <a:r>
              <a:rPr lang="sr-Latn-RS" sz="3200" b="1" dirty="0" smtClean="0">
                <a:latin typeface="+mj-lt"/>
              </a:rPr>
              <a:t>-</a:t>
            </a:r>
            <a:r>
              <a:rPr lang="en-US" sz="3200" b="1" dirty="0" smtClean="0">
                <a:latin typeface="+mj-lt"/>
              </a:rPr>
              <a:t> </a:t>
            </a:r>
            <a:r>
              <a:rPr lang="sr-Latn-RS" sz="3200" b="1" dirty="0" smtClean="0">
                <a:latin typeface="+mj-lt"/>
              </a:rPr>
              <a:t>201</a:t>
            </a:r>
            <a:r>
              <a:rPr lang="sr-Cyrl-RS" sz="3200" b="1" dirty="0" smtClean="0">
                <a:latin typeface="+mj-lt"/>
              </a:rPr>
              <a:t>8</a:t>
            </a:r>
            <a:endParaRPr lang="en-US" sz="3200" b="1" dirty="0">
              <a:latin typeface="+mj-lt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85058" y="2971798"/>
            <a:ext cx="8817428" cy="224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OCSabon" pitchFamily="50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OCSabon" pitchFamily="50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CSabon" pitchFamily="50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CSabon" pitchFamily="50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CSabon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SzPct val="92000"/>
              <a:buNone/>
            </a:pPr>
            <a:r>
              <a:rPr lang="sr-Latn-RS" dirty="0">
                <a:latin typeface="+mj-lt"/>
              </a:rPr>
              <a:t>Umetnici koji su učestvovali</a:t>
            </a:r>
            <a:r>
              <a:rPr lang="sr-Latn-RS" dirty="0" smtClean="0">
                <a:latin typeface="+mj-lt"/>
              </a:rPr>
              <a:t> </a:t>
            </a:r>
          </a:p>
          <a:p>
            <a:pPr marL="0" indent="0" algn="ctr">
              <a:spcBef>
                <a:spcPts val="0"/>
              </a:spcBef>
              <a:buSzPct val="92000"/>
              <a:buFont typeface="Arial" pitchFamily="34" charset="0"/>
              <a:buNone/>
            </a:pPr>
            <a:r>
              <a:rPr lang="sr-Latn-RS" dirty="0" smtClean="0">
                <a:latin typeface="+mj-lt"/>
              </a:rPr>
              <a:t>na kongresima i simpozijumima </a:t>
            </a:r>
          </a:p>
          <a:p>
            <a:pPr marL="0" indent="0" algn="ctr">
              <a:spcBef>
                <a:spcPts val="0"/>
              </a:spcBef>
              <a:buSzPct val="92000"/>
              <a:buFont typeface="Arial" pitchFamily="34" charset="0"/>
              <a:buNone/>
            </a:pPr>
            <a:r>
              <a:rPr lang="sr-Latn-RS" dirty="0" smtClean="0">
                <a:latin typeface="+mj-lt"/>
              </a:rPr>
              <a:t>u organizaciji </a:t>
            </a:r>
          </a:p>
          <a:p>
            <a:pPr marL="0" indent="0" algn="ctr">
              <a:spcBef>
                <a:spcPts val="0"/>
              </a:spcBef>
              <a:buSzPct val="92000"/>
              <a:buFont typeface="Arial" pitchFamily="34" charset="0"/>
              <a:buNone/>
            </a:pPr>
            <a:r>
              <a:rPr lang="sr-Latn-RS" dirty="0" smtClean="0">
                <a:latin typeface="+mj-lt"/>
              </a:rPr>
              <a:t>Društva medicinskih biohemičara Srbije</a:t>
            </a:r>
          </a:p>
        </p:txBody>
      </p:sp>
    </p:spTree>
    <p:extLst>
      <p:ext uri="{BB962C8B-B14F-4D97-AF65-F5344CB8AC3E}">
        <p14:creationId xmlns:p14="http://schemas.microsoft.com/office/powerpoint/2010/main" val="25332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Tm="7000">
        <p14:ferris dir="l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1629"/>
            <a:ext cx="921204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67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" y="642257"/>
            <a:ext cx="9126306" cy="557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9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7" y="620486"/>
            <a:ext cx="9091066" cy="561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4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" y="653143"/>
            <a:ext cx="9131750" cy="555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9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49" y="555171"/>
            <a:ext cx="9164098" cy="574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4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6" y="326571"/>
            <a:ext cx="9157772" cy="620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9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7" y="381000"/>
            <a:ext cx="917085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6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3390"/>
            <a:ext cx="8229600" cy="1143000"/>
          </a:xfrm>
        </p:spPr>
        <p:txBody>
          <a:bodyPr/>
          <a:lstStyle/>
          <a:p>
            <a:r>
              <a:rPr lang="sr-Latn-RS" sz="3200" dirty="0" smtClean="0"/>
              <a:t>Infinity Qvintet, 2017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0" y="674928"/>
            <a:ext cx="9154886" cy="5529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CSabo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970" y="5834755"/>
            <a:ext cx="878477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i="1">
                <a:solidFill>
                  <a:schemeClr val="tx1">
                    <a:lumMod val="75000"/>
                    <a:lumOff val="25000"/>
                  </a:schemeClr>
                </a:solidFill>
                <a:latin typeface="OCSabon"/>
              </a:rPr>
              <a:t>Infinity Qvintet, 2017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0"/>
          <a:stretch/>
        </p:blipFill>
        <p:spPr>
          <a:xfrm>
            <a:off x="85233" y="754747"/>
            <a:ext cx="8984421" cy="5058223"/>
          </a:xfrm>
        </p:spPr>
      </p:pic>
    </p:spTree>
    <p:extLst>
      <p:ext uri="{BB962C8B-B14F-4D97-AF65-F5344CB8AC3E}">
        <p14:creationId xmlns:p14="http://schemas.microsoft.com/office/powerpoint/2010/main" val="74256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Tm="7000">
        <p:wipe dir="d"/>
      </p:transition>
    </mc:Choice>
    <mc:Fallback xmlns="">
      <p:transition spd="slow" advTm="7000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033"/>
            <a:ext cx="8229600" cy="609600"/>
          </a:xfrm>
        </p:spPr>
        <p:txBody>
          <a:bodyPr/>
          <a:lstStyle/>
          <a:p>
            <a:r>
              <a:rPr lang="sr-Latn-RS" dirty="0" smtClean="0"/>
              <a:t>Kongresi 2018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8"/>
          <a:stretch/>
        </p:blipFill>
        <p:spPr bwMode="auto">
          <a:xfrm>
            <a:off x="2575171" y="761322"/>
            <a:ext cx="4014315" cy="6096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75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Tm="7000">
        <p:wipe dir="d"/>
      </p:transition>
    </mc:Choice>
    <mc:Fallback xmlns="">
      <p:transition spd="slow" advTm="7000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429" y="1370474"/>
            <a:ext cx="8229600" cy="1143000"/>
          </a:xfrm>
        </p:spPr>
        <p:txBody>
          <a:bodyPr/>
          <a:lstStyle/>
          <a:p>
            <a:r>
              <a:rPr lang="sr-Latn-RS" sz="2800" dirty="0" smtClean="0"/>
              <a:t>Predsednici Naučnog i Organizacionog odbora</a:t>
            </a:r>
            <a:br>
              <a:rPr lang="sr-Latn-RS" sz="2800" dirty="0" smtClean="0"/>
            </a:br>
            <a:r>
              <a:rPr lang="sr-Latn-RS" sz="2800" dirty="0" smtClean="0"/>
              <a:t>Nataša Bogavac Stanojević i Snežana Jovičić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0" y="751117"/>
            <a:ext cx="9144000" cy="531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CSabo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8684" y="5290472"/>
            <a:ext cx="87847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Predsednici Naučnog i Organizacionog odbora</a:t>
            </a:r>
            <a:br>
              <a:rPr lang="en-US" sz="1700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</a:br>
            <a:r>
              <a:rPr lang="en-US" sz="1700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Nataša Bogavac Stanojević i Snežana Jovičić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32" y="992161"/>
            <a:ext cx="4181485" cy="4263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2" b="21513"/>
          <a:stretch/>
        </p:blipFill>
        <p:spPr>
          <a:xfrm>
            <a:off x="4671761" y="970155"/>
            <a:ext cx="4166402" cy="4307892"/>
          </a:xfrm>
        </p:spPr>
      </p:pic>
    </p:spTree>
    <p:extLst>
      <p:ext uri="{BB962C8B-B14F-4D97-AF65-F5344CB8AC3E}">
        <p14:creationId xmlns:p14="http://schemas.microsoft.com/office/powerpoint/2010/main" val="407874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Tm="7000">
        <p:wipe dir="d"/>
      </p:transition>
    </mc:Choice>
    <mc:Fallback xmlns="">
      <p:transition spd="slow" advTm="7000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5876"/>
          </a:xfrm>
        </p:spPr>
        <p:txBody>
          <a:bodyPr/>
          <a:lstStyle/>
          <a:p>
            <a:r>
              <a:rPr lang="sr-Latn-RS" dirty="0" smtClean="0"/>
              <a:t>Simpozijum 2018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9"/>
          <a:stretch/>
        </p:blipFill>
        <p:spPr bwMode="auto">
          <a:xfrm>
            <a:off x="2595022" y="817997"/>
            <a:ext cx="4008978" cy="604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864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Tm="7000">
        <p:wipe dir="d"/>
      </p:transition>
    </mc:Choice>
    <mc:Fallback xmlns="">
      <p:transition spd="slow" advTm="7000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629" y="870857"/>
            <a:ext cx="5834742" cy="1143000"/>
          </a:xfrm>
        </p:spPr>
        <p:txBody>
          <a:bodyPr/>
          <a:lstStyle/>
          <a:p>
            <a:r>
              <a:rPr lang="sr-Latn-RS" sz="2400" dirty="0" smtClean="0"/>
              <a:t>Predsednik Naučnog i Organizacinog odbora Simpozijuma</a:t>
            </a:r>
            <a:br>
              <a:rPr lang="sr-Latn-RS" sz="2400" dirty="0" smtClean="0"/>
            </a:br>
            <a:r>
              <a:rPr lang="sr-Latn-RS" sz="2400" dirty="0" smtClean="0"/>
              <a:t>Nada Majkić-Singh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1396998" y="-118533"/>
            <a:ext cx="6397171" cy="6976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CSabo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50999" y="6146807"/>
            <a:ext cx="600528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Predsednik Naučnog i Organizacinog odbora </a:t>
            </a:r>
            <a:r>
              <a:rPr lang="en-US" sz="1700" i="1" smtClean="0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Simpozijuma</a:t>
            </a:r>
            <a:r>
              <a:rPr lang="sr-Cyrl-RS" sz="1700" i="1" smtClean="0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 </a:t>
            </a:r>
            <a:r>
              <a:rPr lang="en-US" sz="1700" i="1" smtClean="0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Nada </a:t>
            </a:r>
            <a:r>
              <a:rPr lang="en-US" sz="1700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Majkić-Singh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990" y="192314"/>
            <a:ext cx="5689186" cy="5963059"/>
          </a:xfrm>
        </p:spPr>
      </p:pic>
    </p:spTree>
    <p:extLst>
      <p:ext uri="{BB962C8B-B14F-4D97-AF65-F5344CB8AC3E}">
        <p14:creationId xmlns:p14="http://schemas.microsoft.com/office/powerpoint/2010/main" val="135947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Tm="7000">
        <p:wipe dir="d"/>
      </p:transition>
    </mc:Choice>
    <mc:Fallback xmlns="">
      <p:transition spd="slow" advTm="7000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629" y="870857"/>
            <a:ext cx="5834742" cy="1143000"/>
          </a:xfrm>
        </p:spPr>
        <p:txBody>
          <a:bodyPr/>
          <a:lstStyle/>
          <a:p>
            <a:r>
              <a:rPr lang="sr-Latn-RS" sz="2400" dirty="0" smtClean="0"/>
              <a:t>Predsednik Naučnog i Organizacinog odbora Simpozijuma</a:t>
            </a:r>
            <a:br>
              <a:rPr lang="sr-Latn-RS" sz="2400" dirty="0" smtClean="0"/>
            </a:br>
            <a:r>
              <a:rPr lang="sr-Latn-RS" sz="2400" dirty="0" smtClean="0"/>
              <a:t>Nada Majkić-Singh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1418769" y="-89686"/>
            <a:ext cx="6397171" cy="6945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CSabon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606" y="-92285"/>
            <a:ext cx="4971497" cy="6950285"/>
          </a:xfrm>
        </p:spPr>
      </p:pic>
    </p:spTree>
    <p:extLst>
      <p:ext uri="{BB962C8B-B14F-4D97-AF65-F5344CB8AC3E}">
        <p14:creationId xmlns:p14="http://schemas.microsoft.com/office/powerpoint/2010/main" val="157018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Tm="7000">
        <p:wipe dir="d"/>
      </p:transition>
    </mc:Choice>
    <mc:Fallback xmlns="">
      <p:transition spd="slow" advTm="7000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629" y="870857"/>
            <a:ext cx="5834742" cy="1143000"/>
          </a:xfrm>
        </p:spPr>
        <p:txBody>
          <a:bodyPr/>
          <a:lstStyle/>
          <a:p>
            <a:r>
              <a:rPr lang="sr-Latn-RS" sz="2400" dirty="0" smtClean="0"/>
              <a:t>Predsednik Naučnog i Organizacinog odbora Simpozijuma</a:t>
            </a:r>
            <a:br>
              <a:rPr lang="sr-Latn-RS" sz="2400" dirty="0" smtClean="0"/>
            </a:br>
            <a:r>
              <a:rPr lang="sr-Latn-RS" sz="2400" dirty="0" smtClean="0"/>
              <a:t>Nada Majkić-Singh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1396998" y="-70633"/>
            <a:ext cx="6397171" cy="693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CSabon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052" y="-76200"/>
            <a:ext cx="4957062" cy="6945334"/>
          </a:xfrm>
        </p:spPr>
      </p:pic>
    </p:spTree>
    <p:extLst>
      <p:ext uri="{BB962C8B-B14F-4D97-AF65-F5344CB8AC3E}">
        <p14:creationId xmlns:p14="http://schemas.microsoft.com/office/powerpoint/2010/main" val="244816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Tm="7000">
        <p:wipe dir="d"/>
      </p:transition>
    </mc:Choice>
    <mc:Fallback xmlns="">
      <p:transition spd="slow" advTm="7000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74" y="718457"/>
            <a:ext cx="9165548" cy="542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1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8" y="609600"/>
            <a:ext cx="9111704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7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1" y="435429"/>
            <a:ext cx="9157902" cy="598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0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3" y="859971"/>
            <a:ext cx="9155086" cy="513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3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" y="206829"/>
            <a:ext cx="9141974" cy="644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7" y="370114"/>
            <a:ext cx="9148594" cy="611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1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722" y="274638"/>
            <a:ext cx="8726556" cy="1143000"/>
          </a:xfrm>
        </p:spPr>
        <p:txBody>
          <a:bodyPr>
            <a:noAutofit/>
          </a:bodyPr>
          <a:lstStyle/>
          <a:p>
            <a:pPr algn="ctr"/>
            <a:r>
              <a:rPr lang="sr-Latn-RS" sz="3200" b="1" dirty="0">
                <a:latin typeface="+mj-lt"/>
              </a:rPr>
              <a:t>KONGRESI </a:t>
            </a:r>
            <a:r>
              <a:rPr lang="en-US" sz="3200" b="1" dirty="0" smtClean="0">
                <a:latin typeface="+mj-lt"/>
              </a:rPr>
              <a:t> </a:t>
            </a:r>
            <a:r>
              <a:rPr lang="sr-Latn-RS" sz="3200" b="1" dirty="0" smtClean="0">
                <a:latin typeface="+mj-lt"/>
              </a:rPr>
              <a:t>DRUŠTVA </a:t>
            </a:r>
            <a:r>
              <a:rPr lang="en-US" sz="3200" b="1" dirty="0" smtClean="0">
                <a:latin typeface="+mj-lt"/>
              </a:rPr>
              <a:t/>
            </a:r>
            <a:br>
              <a:rPr lang="en-US" sz="3200" b="1" dirty="0" smtClean="0">
                <a:latin typeface="+mj-lt"/>
              </a:rPr>
            </a:br>
            <a:r>
              <a:rPr lang="sr-Latn-RS" sz="3200" b="1" dirty="0" smtClean="0">
                <a:latin typeface="+mj-lt"/>
              </a:rPr>
              <a:t>MEDICINSKIH </a:t>
            </a:r>
            <a:r>
              <a:rPr lang="en-US" sz="3200" b="1" dirty="0" smtClean="0">
                <a:latin typeface="+mj-lt"/>
              </a:rPr>
              <a:t> </a:t>
            </a:r>
            <a:r>
              <a:rPr lang="sr-Latn-RS" sz="3200" b="1" dirty="0" smtClean="0">
                <a:latin typeface="+mj-lt"/>
              </a:rPr>
              <a:t>BIOHEMIČARA</a:t>
            </a:r>
            <a:r>
              <a:rPr lang="en-US" sz="3200" b="1" dirty="0" smtClean="0">
                <a:latin typeface="+mj-lt"/>
              </a:rPr>
              <a:t> </a:t>
            </a:r>
            <a:r>
              <a:rPr lang="sr-Latn-RS" sz="3200" b="1" dirty="0" smtClean="0">
                <a:latin typeface="+mj-lt"/>
              </a:rPr>
              <a:t> </a:t>
            </a:r>
            <a:r>
              <a:rPr lang="sr-Latn-RS" sz="3200" b="1" dirty="0">
                <a:latin typeface="+mj-lt"/>
              </a:rPr>
              <a:t>SRBIJE</a:t>
            </a:r>
            <a:br>
              <a:rPr lang="sr-Latn-RS" sz="3200" b="1" dirty="0">
                <a:latin typeface="+mj-lt"/>
              </a:rPr>
            </a:br>
            <a:r>
              <a:rPr lang="sr-Latn-RS" sz="3200" b="1" dirty="0" smtClean="0">
                <a:latin typeface="+mj-lt"/>
              </a:rPr>
              <a:t>1963</a:t>
            </a:r>
            <a:r>
              <a:rPr lang="en-US" sz="3200" b="1" dirty="0" smtClean="0">
                <a:latin typeface="+mj-lt"/>
              </a:rPr>
              <a:t> </a:t>
            </a:r>
            <a:r>
              <a:rPr lang="sr-Latn-RS" sz="3200" b="1" dirty="0" smtClean="0">
                <a:latin typeface="+mj-lt"/>
              </a:rPr>
              <a:t>-</a:t>
            </a:r>
            <a:r>
              <a:rPr lang="en-US" sz="3200" b="1" dirty="0" smtClean="0">
                <a:latin typeface="+mj-lt"/>
              </a:rPr>
              <a:t> </a:t>
            </a:r>
            <a:r>
              <a:rPr lang="sr-Latn-RS" sz="3200" b="1" dirty="0" smtClean="0">
                <a:latin typeface="+mj-lt"/>
              </a:rPr>
              <a:t>2018</a:t>
            </a:r>
            <a:endParaRPr lang="en-US" sz="3200" b="1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285" y="1883236"/>
            <a:ext cx="8686801" cy="4525963"/>
          </a:xfrm>
        </p:spPr>
        <p:txBody>
          <a:bodyPr/>
          <a:lstStyle/>
          <a:p>
            <a:pPr marL="271463" indent="-271463">
              <a:buClr>
                <a:schemeClr val="tx1"/>
              </a:buClr>
              <a:buSzPct val="92000"/>
            </a:pPr>
            <a:r>
              <a:rPr lang="sr-Latn-RS" dirty="0" smtClean="0">
                <a:latin typeface="+mj-lt"/>
              </a:rPr>
              <a:t>Prvi kongres MBJ održan je u Zagrebu </a:t>
            </a:r>
            <a:r>
              <a:rPr lang="en-US" dirty="0" smtClean="0">
                <a:latin typeface="+mj-lt"/>
              </a:rPr>
              <a:t>                      </a:t>
            </a:r>
            <a:r>
              <a:rPr lang="sr-Latn-RS" dirty="0" smtClean="0">
                <a:latin typeface="+mj-lt"/>
              </a:rPr>
              <a:t>od 7-11. juna </a:t>
            </a:r>
            <a:r>
              <a:rPr lang="sr-Latn-RS" dirty="0">
                <a:latin typeface="+mj-lt"/>
              </a:rPr>
              <a:t>1963. </a:t>
            </a:r>
            <a:r>
              <a:rPr lang="sr-Latn-RS" dirty="0" smtClean="0">
                <a:latin typeface="+mj-lt"/>
              </a:rPr>
              <a:t>godine</a:t>
            </a:r>
          </a:p>
          <a:p>
            <a:pPr marL="271463" indent="-271463">
              <a:buClr>
                <a:schemeClr val="tx1"/>
              </a:buClr>
              <a:buSzPct val="92000"/>
            </a:pPr>
            <a:r>
              <a:rPr lang="sr-Latn-RS" dirty="0" smtClean="0">
                <a:latin typeface="+mj-lt"/>
              </a:rPr>
              <a:t>Drugi kongres MBJ održan je u Vrnjačkoj Banji 4. oktobra </a:t>
            </a:r>
            <a:r>
              <a:rPr lang="sr-Latn-RS" dirty="0">
                <a:latin typeface="+mj-lt"/>
              </a:rPr>
              <a:t>1967. </a:t>
            </a:r>
            <a:r>
              <a:rPr lang="sr-Latn-RS" dirty="0" smtClean="0">
                <a:latin typeface="+mj-lt"/>
              </a:rPr>
              <a:t>godine</a:t>
            </a:r>
          </a:p>
          <a:p>
            <a:pPr marL="271463" indent="-271463">
              <a:buClr>
                <a:schemeClr val="tx1"/>
              </a:buClr>
              <a:buSzPct val="92000"/>
            </a:pPr>
            <a:r>
              <a:rPr lang="sr-Latn-RS" dirty="0" smtClean="0">
                <a:latin typeface="+mj-lt"/>
              </a:rPr>
              <a:t>Treći kongres MBJ održan je na Bledu, </a:t>
            </a:r>
            <a:r>
              <a:rPr lang="en-US" dirty="0" smtClean="0">
                <a:latin typeface="+mj-lt"/>
              </a:rPr>
              <a:t>                 </a:t>
            </a:r>
            <a:endParaRPr lang="sr-Latn-RS" dirty="0" smtClean="0">
              <a:latin typeface="+mj-lt"/>
            </a:endParaRPr>
          </a:p>
          <a:p>
            <a:pPr marL="0" indent="0">
              <a:buClr>
                <a:schemeClr val="tx1"/>
              </a:buClr>
              <a:buSzPct val="92000"/>
              <a:buNone/>
            </a:pPr>
            <a:r>
              <a:rPr lang="sr-Latn-RS" dirty="0" smtClean="0">
                <a:latin typeface="+mj-lt"/>
              </a:rPr>
              <a:t>   maja 1971. godine</a:t>
            </a:r>
          </a:p>
          <a:p>
            <a:pPr marL="271463" indent="-271463">
              <a:buClr>
                <a:schemeClr val="tx1"/>
              </a:buClr>
              <a:buSzPct val="92000"/>
            </a:pPr>
            <a:r>
              <a:rPr lang="sr-Latn-RS" dirty="0" smtClean="0">
                <a:latin typeface="+mj-lt"/>
              </a:rPr>
              <a:t>Četvrti kongres MBJ održan je u Sarajevu </a:t>
            </a:r>
            <a:r>
              <a:rPr lang="en-US" dirty="0" smtClean="0">
                <a:latin typeface="+mj-lt"/>
              </a:rPr>
              <a:t>            </a:t>
            </a:r>
            <a:r>
              <a:rPr lang="sr-Latn-RS" dirty="0" smtClean="0">
                <a:latin typeface="+mj-lt"/>
              </a:rPr>
              <a:t>1974. godine</a:t>
            </a:r>
          </a:p>
        </p:txBody>
      </p:sp>
    </p:spTree>
    <p:extLst>
      <p:ext uri="{BB962C8B-B14F-4D97-AF65-F5344CB8AC3E}">
        <p14:creationId xmlns:p14="http://schemas.microsoft.com/office/powerpoint/2010/main" val="262463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>
        <p:wipe dir="d"/>
      </p:transition>
    </mc:Choice>
    <mc:Fallback xmlns="">
      <p:transition spd="slow" advTm="9000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71" y="598714"/>
            <a:ext cx="9172742" cy="566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6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" y="555171"/>
            <a:ext cx="9133010" cy="574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4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05" y="446314"/>
            <a:ext cx="9181810" cy="596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02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" y="468086"/>
            <a:ext cx="9133352" cy="592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0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" y="598714"/>
            <a:ext cx="9142568" cy="566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4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" y="544286"/>
            <a:ext cx="9145750" cy="576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0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9" y="457200"/>
            <a:ext cx="915685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5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6" y="533400"/>
            <a:ext cx="915383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7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8" y="544286"/>
            <a:ext cx="9178636" cy="576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0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853"/>
            <a:ext cx="5181600" cy="682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3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743" y="0"/>
            <a:ext cx="5350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31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9" y="-10885"/>
            <a:ext cx="5225142" cy="687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2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0"/>
            <a:ext cx="518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2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17" y="261257"/>
            <a:ext cx="9193034" cy="633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8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53" y="740229"/>
            <a:ext cx="9199906" cy="537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1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7" y="500743"/>
            <a:ext cx="9149634" cy="585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6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533" y="0"/>
            <a:ext cx="4936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9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71" y="-9027"/>
            <a:ext cx="4985658" cy="687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1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5" y="707571"/>
            <a:ext cx="9164950" cy="544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6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" y="489857"/>
            <a:ext cx="9135680" cy="587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" y="522514"/>
            <a:ext cx="9140010" cy="581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2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285" y="1883234"/>
            <a:ext cx="8675914" cy="4525963"/>
          </a:xfrm>
        </p:spPr>
        <p:txBody>
          <a:bodyPr/>
          <a:lstStyle/>
          <a:p>
            <a:pPr marL="271463" indent="-271463">
              <a:buSzPct val="92000"/>
            </a:pPr>
            <a:r>
              <a:rPr lang="sr-Latn-RS" dirty="0" smtClean="0">
                <a:latin typeface="+mj-lt"/>
              </a:rPr>
              <a:t>Peti kongres MBJ održan je u Skoplju                1979. godine</a:t>
            </a:r>
          </a:p>
          <a:p>
            <a:pPr marL="271463" indent="-271463">
              <a:buSzPct val="92000"/>
            </a:pPr>
            <a:r>
              <a:rPr lang="sr-Latn-RS" dirty="0" smtClean="0">
                <a:latin typeface="+mj-lt"/>
              </a:rPr>
              <a:t>Šesti kongres MBJ održan je u Splitu                   1983. godine</a:t>
            </a:r>
          </a:p>
          <a:p>
            <a:pPr marL="271463" indent="-271463">
              <a:buSzPct val="92000"/>
            </a:pPr>
            <a:r>
              <a:rPr lang="sr-Latn-RS" dirty="0" smtClean="0">
                <a:latin typeface="+mj-lt"/>
              </a:rPr>
              <a:t>Sedmi kongres MBJ održan je u Novom Sadu 1987. godine</a:t>
            </a:r>
          </a:p>
          <a:p>
            <a:pPr marL="271463" indent="-271463">
              <a:buSzPct val="92000"/>
            </a:pPr>
            <a:r>
              <a:rPr lang="sr-Latn-RS" dirty="0" smtClean="0">
                <a:latin typeface="+mj-lt"/>
              </a:rPr>
              <a:t>Osmi kongres MBJ održan je u Beogradu 1992. godine</a:t>
            </a:r>
            <a:endParaRPr lang="en-US" dirty="0">
              <a:latin typeface="+mj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08722" y="274638"/>
            <a:ext cx="872655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OCSabon" pitchFamily="50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mbr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mbr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mbr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mbr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r-Latn-RS" sz="3200" b="1" dirty="0" smtClean="0">
                <a:latin typeface="+mj-lt"/>
              </a:rPr>
              <a:t>KONGRESI </a:t>
            </a:r>
            <a:r>
              <a:rPr lang="en-US" sz="3200" b="1" dirty="0" smtClean="0">
                <a:latin typeface="+mj-lt"/>
              </a:rPr>
              <a:t> </a:t>
            </a:r>
            <a:r>
              <a:rPr lang="sr-Latn-RS" sz="3200" b="1" dirty="0" smtClean="0">
                <a:latin typeface="+mj-lt"/>
              </a:rPr>
              <a:t>DRUŠTVA </a:t>
            </a:r>
            <a:r>
              <a:rPr lang="en-US" sz="3200" b="1" dirty="0" smtClean="0">
                <a:latin typeface="+mj-lt"/>
              </a:rPr>
              <a:t/>
            </a:r>
            <a:br>
              <a:rPr lang="en-US" sz="3200" b="1" dirty="0" smtClean="0">
                <a:latin typeface="+mj-lt"/>
              </a:rPr>
            </a:br>
            <a:r>
              <a:rPr lang="sr-Latn-RS" sz="3200" b="1" dirty="0" smtClean="0">
                <a:latin typeface="+mj-lt"/>
              </a:rPr>
              <a:t>MEDICINSKIH </a:t>
            </a:r>
            <a:r>
              <a:rPr lang="en-US" sz="3200" b="1" dirty="0" smtClean="0">
                <a:latin typeface="+mj-lt"/>
              </a:rPr>
              <a:t> </a:t>
            </a:r>
            <a:r>
              <a:rPr lang="sr-Latn-RS" sz="3200" b="1" dirty="0" smtClean="0">
                <a:latin typeface="+mj-lt"/>
              </a:rPr>
              <a:t>BIOHEMIČARA</a:t>
            </a:r>
            <a:r>
              <a:rPr lang="en-US" sz="3200" b="1" dirty="0" smtClean="0">
                <a:latin typeface="+mj-lt"/>
              </a:rPr>
              <a:t> </a:t>
            </a:r>
            <a:r>
              <a:rPr lang="sr-Latn-RS" sz="3200" b="1" dirty="0" smtClean="0">
                <a:latin typeface="+mj-lt"/>
              </a:rPr>
              <a:t> SRBIJE</a:t>
            </a:r>
            <a:br>
              <a:rPr lang="sr-Latn-RS" sz="3200" b="1" dirty="0" smtClean="0">
                <a:latin typeface="+mj-lt"/>
              </a:rPr>
            </a:br>
            <a:r>
              <a:rPr lang="sr-Latn-RS" sz="3200" b="1" dirty="0" smtClean="0">
                <a:latin typeface="+mj-lt"/>
              </a:rPr>
              <a:t>1963</a:t>
            </a:r>
            <a:r>
              <a:rPr lang="en-US" sz="3200" b="1" dirty="0" smtClean="0">
                <a:latin typeface="+mj-lt"/>
              </a:rPr>
              <a:t> </a:t>
            </a:r>
            <a:r>
              <a:rPr lang="sr-Latn-RS" sz="3200" b="1" dirty="0" smtClean="0">
                <a:latin typeface="+mj-lt"/>
              </a:rPr>
              <a:t>-</a:t>
            </a:r>
            <a:r>
              <a:rPr lang="en-US" sz="3200" b="1" dirty="0" smtClean="0">
                <a:latin typeface="+mj-lt"/>
              </a:rPr>
              <a:t> </a:t>
            </a:r>
            <a:r>
              <a:rPr lang="sr-Latn-RS" sz="3200" b="1" dirty="0" smtClean="0">
                <a:latin typeface="+mj-lt"/>
              </a:rPr>
              <a:t>2018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717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>
        <p:wipe dir="d"/>
      </p:transition>
    </mc:Choice>
    <mc:Fallback xmlns="">
      <p:transition spd="slow" advTm="9000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0" y="457200"/>
            <a:ext cx="91483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4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5" y="598714"/>
            <a:ext cx="9119810" cy="566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83" y="446314"/>
            <a:ext cx="9173166" cy="596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4016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" y="544286"/>
            <a:ext cx="9130260" cy="576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0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9" y="413657"/>
            <a:ext cx="9148718" cy="603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7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08" y="729343"/>
            <a:ext cx="9160216" cy="539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3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6" y="696686"/>
            <a:ext cx="9120148" cy="54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3" y="413657"/>
            <a:ext cx="9148086" cy="603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64" y="0"/>
            <a:ext cx="4946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0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71" y="6307"/>
            <a:ext cx="4833258" cy="68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2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169" y="1872345"/>
            <a:ext cx="8719460" cy="4525963"/>
          </a:xfrm>
        </p:spPr>
        <p:txBody>
          <a:bodyPr/>
          <a:lstStyle/>
          <a:p>
            <a:pPr marL="271463" indent="-271463">
              <a:buSzPct val="92000"/>
            </a:pPr>
            <a:r>
              <a:rPr lang="sr-Latn-RS" dirty="0" smtClean="0">
                <a:latin typeface="+mj-lt"/>
              </a:rPr>
              <a:t>Od 2005. godine uz kongrese Društva medicinskih biohemičara Srbije, održava se EFLM Symposium for Balkan region</a:t>
            </a:r>
          </a:p>
          <a:p>
            <a:pPr marL="271463" indent="-271463">
              <a:buSzPct val="92000"/>
            </a:pPr>
            <a:r>
              <a:rPr lang="sr-Latn-RS" dirty="0" smtClean="0">
                <a:latin typeface="+mj-lt"/>
              </a:rPr>
              <a:t>Do sada je održano 14 Simposijuma</a:t>
            </a:r>
          </a:p>
          <a:p>
            <a:pPr marL="271463" indent="-271463">
              <a:buSzPct val="92000"/>
            </a:pPr>
            <a:r>
              <a:rPr lang="sr-Latn-RS" dirty="0" smtClean="0">
                <a:latin typeface="+mj-lt"/>
              </a:rPr>
              <a:t>Društvo je organizovalo i tri Meeting of the Balkan Clinical Laboratory </a:t>
            </a:r>
            <a:r>
              <a:rPr lang="sr-Latn-RS" dirty="0" smtClean="0">
                <a:latin typeface="+mj-lt"/>
              </a:rPr>
              <a:t>Federation (</a:t>
            </a:r>
            <a:r>
              <a:rPr lang="sr-Latn-RS" dirty="0" smtClean="0">
                <a:latin typeface="+mj-lt"/>
              </a:rPr>
              <a:t>4</a:t>
            </a:r>
            <a:r>
              <a:rPr lang="sr-Latn-RS" baseline="30000" dirty="0" smtClean="0">
                <a:latin typeface="+mj-lt"/>
              </a:rPr>
              <a:t>th</a:t>
            </a:r>
            <a:r>
              <a:rPr lang="sr-Latn-RS" dirty="0" smtClean="0">
                <a:latin typeface="+mj-lt"/>
              </a:rPr>
              <a:t>  Budva, 1996.; 11</a:t>
            </a:r>
            <a:r>
              <a:rPr lang="sr-Latn-RS" baseline="30000" dirty="0" smtClean="0">
                <a:latin typeface="+mj-lt"/>
              </a:rPr>
              <a:t>th</a:t>
            </a:r>
            <a:r>
              <a:rPr lang="sr-Latn-RS" dirty="0" smtClean="0">
                <a:latin typeface="+mj-lt"/>
              </a:rPr>
              <a:t> Beograd, 2003, i </a:t>
            </a:r>
            <a:r>
              <a:rPr lang="sr-Latn-RS" dirty="0" smtClean="0">
                <a:latin typeface="+mj-lt"/>
              </a:rPr>
              <a:t>20</a:t>
            </a:r>
            <a:r>
              <a:rPr lang="sr-Latn-RS" baseline="30000" dirty="0" smtClean="0">
                <a:latin typeface="+mj-lt"/>
              </a:rPr>
              <a:t>th</a:t>
            </a:r>
            <a:r>
              <a:rPr lang="sr-Latn-RS" dirty="0" smtClean="0">
                <a:latin typeface="+mj-lt"/>
              </a:rPr>
              <a:t> </a:t>
            </a:r>
            <a:r>
              <a:rPr lang="sr-Latn-RS" dirty="0" smtClean="0">
                <a:latin typeface="+mj-lt"/>
              </a:rPr>
              <a:t>Beograd, 2012.)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08722" y="274638"/>
            <a:ext cx="872655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OCSabon" pitchFamily="50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mbr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mbr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mbr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mbr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r-Latn-RS" sz="3200" b="1" dirty="0" smtClean="0">
                <a:latin typeface="+mj-lt"/>
              </a:rPr>
              <a:t>KONGRESI </a:t>
            </a:r>
            <a:r>
              <a:rPr lang="en-US" sz="3200" b="1" dirty="0" smtClean="0">
                <a:latin typeface="+mj-lt"/>
              </a:rPr>
              <a:t> </a:t>
            </a:r>
            <a:r>
              <a:rPr lang="sr-Latn-RS" sz="3200" b="1" dirty="0" smtClean="0">
                <a:latin typeface="+mj-lt"/>
              </a:rPr>
              <a:t>DRUŠTVA </a:t>
            </a:r>
            <a:r>
              <a:rPr lang="en-US" sz="3200" b="1" dirty="0" smtClean="0">
                <a:latin typeface="+mj-lt"/>
              </a:rPr>
              <a:t/>
            </a:r>
            <a:br>
              <a:rPr lang="en-US" sz="3200" b="1" dirty="0" smtClean="0">
                <a:latin typeface="+mj-lt"/>
              </a:rPr>
            </a:br>
            <a:r>
              <a:rPr lang="sr-Latn-RS" sz="3200" b="1" dirty="0" smtClean="0">
                <a:latin typeface="+mj-lt"/>
              </a:rPr>
              <a:t>MEDICINSKIH </a:t>
            </a:r>
            <a:r>
              <a:rPr lang="en-US" sz="3200" b="1" dirty="0" smtClean="0">
                <a:latin typeface="+mj-lt"/>
              </a:rPr>
              <a:t> </a:t>
            </a:r>
            <a:r>
              <a:rPr lang="sr-Latn-RS" sz="3200" b="1" dirty="0" smtClean="0">
                <a:latin typeface="+mj-lt"/>
              </a:rPr>
              <a:t>BIOHEMIČARA</a:t>
            </a:r>
            <a:r>
              <a:rPr lang="en-US" sz="3200" b="1" dirty="0" smtClean="0">
                <a:latin typeface="+mj-lt"/>
              </a:rPr>
              <a:t> </a:t>
            </a:r>
            <a:r>
              <a:rPr lang="sr-Latn-RS" sz="3200" b="1" dirty="0" smtClean="0">
                <a:latin typeface="+mj-lt"/>
              </a:rPr>
              <a:t> SRBIJE</a:t>
            </a:r>
            <a:br>
              <a:rPr lang="sr-Latn-RS" sz="3200" b="1" dirty="0" smtClean="0">
                <a:latin typeface="+mj-lt"/>
              </a:rPr>
            </a:br>
            <a:r>
              <a:rPr lang="sr-Latn-RS" sz="3200" b="1" dirty="0" smtClean="0">
                <a:latin typeface="+mj-lt"/>
              </a:rPr>
              <a:t>1963</a:t>
            </a:r>
            <a:r>
              <a:rPr lang="en-US" sz="3200" b="1" dirty="0" smtClean="0">
                <a:latin typeface="+mj-lt"/>
              </a:rPr>
              <a:t> </a:t>
            </a:r>
            <a:r>
              <a:rPr lang="sr-Latn-RS" sz="3200" b="1" dirty="0" smtClean="0">
                <a:latin typeface="+mj-lt"/>
              </a:rPr>
              <a:t>-</a:t>
            </a:r>
            <a:r>
              <a:rPr lang="en-US" sz="3200" b="1" dirty="0" smtClean="0">
                <a:latin typeface="+mj-lt"/>
              </a:rPr>
              <a:t> </a:t>
            </a:r>
            <a:r>
              <a:rPr lang="sr-Latn-RS" sz="3200" b="1" dirty="0" smtClean="0">
                <a:latin typeface="+mj-lt"/>
              </a:rPr>
              <a:t>2018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53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>
        <p:wipe dir="d"/>
      </p:transition>
    </mc:Choice>
    <mc:Fallback xmlns="">
      <p:transition spd="slow" advTm="9000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923" y="0"/>
            <a:ext cx="54081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1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9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" y="674914"/>
            <a:ext cx="9130496" cy="550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7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4" y="566057"/>
            <a:ext cx="9157688" cy="572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24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1" y="522514"/>
            <a:ext cx="9158702" cy="581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8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0" y="576943"/>
            <a:ext cx="9152680" cy="570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4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00" y="555171"/>
            <a:ext cx="9166200" cy="574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6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73" y="-96897"/>
            <a:ext cx="5003039" cy="695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3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373" y="-72024"/>
            <a:ext cx="5042111" cy="693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6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-87086"/>
            <a:ext cx="5191588" cy="696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98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2" y="772884"/>
            <a:ext cx="9194624" cy="533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5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828"/>
            <a:ext cx="9144000" cy="560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6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" y="489857"/>
            <a:ext cx="9133666" cy="587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0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91" y="653143"/>
            <a:ext cx="9171582" cy="555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9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7" y="370114"/>
            <a:ext cx="9148594" cy="611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0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31" y="685800"/>
            <a:ext cx="916266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31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6" y="631371"/>
            <a:ext cx="9157572" cy="559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9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48" y="468086"/>
            <a:ext cx="9172296" cy="592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6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9" y="478971"/>
            <a:ext cx="9159138" cy="590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1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" y="555171"/>
            <a:ext cx="9125340" cy="574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4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00" y="555171"/>
            <a:ext cx="9166200" cy="574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7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19" y="794657"/>
            <a:ext cx="9168638" cy="526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0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56" y="435429"/>
            <a:ext cx="9197912" cy="598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6" y="544286"/>
            <a:ext cx="9148932" cy="576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0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" y="533400"/>
            <a:ext cx="9124398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0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9" y="457200"/>
            <a:ext cx="915837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7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" y="544286"/>
            <a:ext cx="9141172" cy="576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6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900" y="-68419"/>
            <a:ext cx="5066243" cy="692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1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57" y="533400"/>
            <a:ext cx="917251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8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" y="718457"/>
            <a:ext cx="9121486" cy="542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27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789" y="0"/>
            <a:ext cx="50124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7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71" y="-3921"/>
            <a:ext cx="4985658" cy="686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31" y="293914"/>
            <a:ext cx="9162662" cy="627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0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68829"/>
            <a:ext cx="9046029" cy="4985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CSabon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28"/>
          <a:stretch/>
        </p:blipFill>
        <p:spPr>
          <a:xfrm>
            <a:off x="133969" y="1081056"/>
            <a:ext cx="8778090" cy="4176744"/>
          </a:xfrm>
          <a:ln w="101600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5312" y="5301341"/>
            <a:ext cx="87847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700" b="1" i="1" smtClean="0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Председавајуће 11</a:t>
            </a:r>
            <a:r>
              <a:rPr lang="sr-Latn-RS" sz="1700" b="1" i="1" smtClean="0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 </a:t>
            </a:r>
            <a:r>
              <a:rPr lang="en-US" sz="1700" b="1" i="1" baseline="30000" smtClean="0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th</a:t>
            </a:r>
            <a:r>
              <a:rPr lang="en-US" sz="1700" b="1" i="1" smtClean="0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 </a:t>
            </a:r>
            <a:r>
              <a:rPr lang="en-US" sz="1700" b="1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EFLM Symposium for Balkan Region: </a:t>
            </a:r>
            <a:r>
              <a:rPr lang="sr-Cyrl-RS" sz="1700" b="1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Н. Мајкић-Сингх, С. Зерах и Е. Топић</a:t>
            </a:r>
            <a:endParaRPr lang="en-US" sz="1700" b="1" i="1">
              <a:solidFill>
                <a:schemeClr val="tx1">
                  <a:lumMod val="75000"/>
                  <a:lumOff val="25000"/>
                </a:schemeClr>
              </a:solidFill>
              <a:latin typeface="OCSabon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41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Tm="7000">
        <p14:ferris dir="l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64033"/>
            <a:ext cx="9144000" cy="5551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CSabo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823869"/>
            <a:ext cx="878477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700" b="1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Учесници </a:t>
            </a:r>
            <a:r>
              <a:rPr lang="sr-Cyrl-RS" sz="1700" b="1" i="1" smtClean="0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11</a:t>
            </a:r>
            <a:r>
              <a:rPr lang="sr-Latn-RS" sz="1700" b="1" i="1" smtClean="0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 </a:t>
            </a:r>
            <a:r>
              <a:rPr lang="en-US" sz="1700" b="1" i="1" baseline="30000" smtClean="0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th</a:t>
            </a:r>
            <a:r>
              <a:rPr lang="en-US" sz="1700" b="1" i="1" smtClean="0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 </a:t>
            </a:r>
            <a:r>
              <a:rPr lang="en-US" sz="1700" b="1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EFLM Symposium for Balkan </a:t>
            </a:r>
            <a:r>
              <a:rPr lang="en-US" sz="1700" b="1" i="1" smtClean="0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Region</a:t>
            </a:r>
            <a:endParaRPr lang="en-US" sz="1700" b="1" i="1">
              <a:solidFill>
                <a:schemeClr val="tx1">
                  <a:lumMod val="75000"/>
                  <a:lumOff val="25000"/>
                </a:schemeClr>
              </a:solidFill>
              <a:latin typeface="OCSabon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92"/>
          <a:stretch/>
        </p:blipFill>
        <p:spPr>
          <a:xfrm>
            <a:off x="62682" y="822151"/>
            <a:ext cx="8973351" cy="4976896"/>
          </a:xfrm>
        </p:spPr>
      </p:pic>
    </p:spTree>
    <p:extLst>
      <p:ext uri="{BB962C8B-B14F-4D97-AF65-F5344CB8AC3E}">
        <p14:creationId xmlns:p14="http://schemas.microsoft.com/office/powerpoint/2010/main" val="210736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Tm="7000">
        <p14:ferris dir="l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33398"/>
            <a:ext cx="9144000" cy="5791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CSabo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654" y="5954505"/>
            <a:ext cx="878477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7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Предавачи </a:t>
            </a:r>
            <a:r>
              <a:rPr lang="sr-Cyrl-RS" sz="17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11</a:t>
            </a:r>
            <a:r>
              <a:rPr lang="sr-Latn-RS" sz="17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 </a:t>
            </a:r>
            <a:r>
              <a:rPr lang="en-US" sz="1700" b="1" i="1" baseline="30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th</a:t>
            </a:r>
            <a:r>
              <a:rPr lang="en-US" sz="17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 EFLM Symposium for Balkan Region</a:t>
            </a:r>
            <a:endParaRPr lang="en-US" sz="1700" b="1" i="1" dirty="0">
              <a:solidFill>
                <a:schemeClr val="tx1">
                  <a:lumMod val="75000"/>
                  <a:lumOff val="25000"/>
                </a:schemeClr>
              </a:solidFill>
              <a:latin typeface="OCSabon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0" b="11362"/>
          <a:stretch/>
        </p:blipFill>
        <p:spPr>
          <a:xfrm>
            <a:off x="113209" y="682890"/>
            <a:ext cx="8924410" cy="5260709"/>
          </a:xfrm>
        </p:spPr>
      </p:pic>
    </p:spTree>
    <p:extLst>
      <p:ext uri="{BB962C8B-B14F-4D97-AF65-F5344CB8AC3E}">
        <p14:creationId xmlns:p14="http://schemas.microsoft.com/office/powerpoint/2010/main" val="144296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Tm="7000">
        <p14:ferris dir="l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80577"/>
            <a:ext cx="9144000" cy="5700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CSabo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874" y="849167"/>
            <a:ext cx="8229600" cy="1143000"/>
          </a:xfrm>
        </p:spPr>
        <p:txBody>
          <a:bodyPr/>
          <a:lstStyle/>
          <a:p>
            <a:r>
              <a:rPr lang="sr-Cyrl-RS" sz="3200" dirty="0" smtClean="0"/>
              <a:t>Принцеза Катарина са председавајићим Симпозијума, 2015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6" b="2355"/>
          <a:stretch/>
        </p:blipFill>
        <p:spPr>
          <a:xfrm>
            <a:off x="132498" y="711201"/>
            <a:ext cx="8874353" cy="5252391"/>
          </a:xfrm>
        </p:spPr>
      </p:pic>
      <p:sp>
        <p:nvSpPr>
          <p:cNvPr id="7" name="TextBox 6"/>
          <p:cNvSpPr txBox="1"/>
          <p:nvPr/>
        </p:nvSpPr>
        <p:spPr>
          <a:xfrm>
            <a:off x="32654" y="5965387"/>
            <a:ext cx="878477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Принцеза Катарина са председавајићим Симпозијума, 2015</a:t>
            </a:r>
            <a:endParaRPr lang="en-US" sz="1700" i="1">
              <a:solidFill>
                <a:schemeClr val="tx1">
                  <a:lumMod val="75000"/>
                  <a:lumOff val="25000"/>
                </a:schemeClr>
              </a:solidFill>
              <a:latin typeface="OCSabon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13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:wipe dir="d"/>
      </p:transition>
    </mc:Choice>
    <mc:Fallback xmlns="">
      <p:transition spd="slow" advClick="0" advTm="7000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1544641"/>
            <a:ext cx="8229600" cy="1143000"/>
          </a:xfrm>
        </p:spPr>
        <p:txBody>
          <a:bodyPr/>
          <a:lstStyle/>
          <a:p>
            <a:r>
              <a:rPr lang="sr-Cyrl-RS" sz="3200" dirty="0"/>
              <a:t>Принцеза Катарина са учесницима </a:t>
            </a:r>
            <a:r>
              <a:rPr lang="sr-Cyrl-RS" sz="3200" dirty="0" smtClean="0"/>
              <a:t>Симпозијума, 2015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0" y="493489"/>
            <a:ext cx="9144000" cy="5907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CSabo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4" y="6085125"/>
            <a:ext cx="878477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Принцеза Катарина са </a:t>
            </a:r>
            <a:r>
              <a:rPr lang="ru-RU" sz="1700" i="1" smtClean="0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учесницима </a:t>
            </a:r>
            <a:r>
              <a:rPr lang="ru-RU" sz="1700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Симпозијума, 2015</a:t>
            </a:r>
            <a:endParaRPr lang="en-US" sz="1700" i="1">
              <a:solidFill>
                <a:schemeClr val="tx1">
                  <a:lumMod val="75000"/>
                  <a:lumOff val="25000"/>
                </a:schemeClr>
              </a:solidFill>
              <a:latin typeface="OCSabon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3"/>
          <a:stretch/>
        </p:blipFill>
        <p:spPr>
          <a:xfrm>
            <a:off x="88955" y="595088"/>
            <a:ext cx="8947711" cy="5513993"/>
          </a:xfrm>
        </p:spPr>
      </p:pic>
    </p:spTree>
    <p:extLst>
      <p:ext uri="{BB962C8B-B14F-4D97-AF65-F5344CB8AC3E}">
        <p14:creationId xmlns:p14="http://schemas.microsoft.com/office/powerpoint/2010/main" val="394128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:wipe dir="d"/>
      </p:transition>
    </mc:Choice>
    <mc:Fallback xmlns="">
      <p:transition spd="slow" advClick="0" advTm="7000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146" y="463324"/>
            <a:ext cx="4789715" cy="1143000"/>
          </a:xfrm>
        </p:spPr>
        <p:txBody>
          <a:bodyPr/>
          <a:lstStyle/>
          <a:p>
            <a:r>
              <a:rPr lang="sr-Cyrl-RS" sz="3200" dirty="0" smtClean="0"/>
              <a:t>Принцеза Катарина са Надом Мајкић-</a:t>
            </a:r>
            <a:r>
              <a:rPr lang="sr-Latn-RS" sz="3200" dirty="0" smtClean="0"/>
              <a:t>Singh</a:t>
            </a:r>
            <a:r>
              <a:rPr lang="sr-Cyrl-RS" sz="3200" dirty="0" smtClean="0"/>
              <a:t>, 2015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2162633" y="0"/>
            <a:ext cx="48768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CSabo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42460" y="6244779"/>
            <a:ext cx="511991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Принцеза Катарина са Надом Мајкић-Singh, 2015</a:t>
            </a:r>
            <a:endParaRPr lang="en-US" sz="1700" i="1">
              <a:solidFill>
                <a:schemeClr val="tx1">
                  <a:lumMod val="75000"/>
                  <a:lumOff val="25000"/>
                </a:schemeClr>
              </a:solidFill>
              <a:latin typeface="OCSabon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4"/>
          <a:stretch/>
        </p:blipFill>
        <p:spPr>
          <a:xfrm>
            <a:off x="2330202" y="146152"/>
            <a:ext cx="4541662" cy="6026048"/>
          </a:xfrm>
        </p:spPr>
      </p:pic>
    </p:spTree>
    <p:extLst>
      <p:ext uri="{BB962C8B-B14F-4D97-AF65-F5344CB8AC3E}">
        <p14:creationId xmlns:p14="http://schemas.microsoft.com/office/powerpoint/2010/main" val="263871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:wipe dir="d"/>
      </p:transition>
    </mc:Choice>
    <mc:Fallback xmlns="">
      <p:transition spd="slow" advClick="0" advTm="7000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2628" y="274638"/>
            <a:ext cx="4818743" cy="1143000"/>
          </a:xfrm>
        </p:spPr>
        <p:txBody>
          <a:bodyPr/>
          <a:lstStyle/>
          <a:p>
            <a:r>
              <a:rPr lang="sr-Latn-RS" sz="2800" dirty="0" smtClean="0"/>
              <a:t>Mauro Panteghini </a:t>
            </a:r>
            <a:r>
              <a:rPr lang="sr-Cyrl-RS" sz="2800" dirty="0" smtClean="0"/>
              <a:t>прима Диплому ДМБС, 2015 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2162633" y="0"/>
            <a:ext cx="4876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CSabo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66261" y="6310093"/>
            <a:ext cx="511991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Mauro Panteghini </a:t>
            </a:r>
            <a:r>
              <a:rPr lang="ru-RU" sz="1700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прима Диплому ДМБС, 2015 </a:t>
            </a:r>
            <a:endParaRPr lang="en-US" sz="1700" i="1">
              <a:solidFill>
                <a:schemeClr val="tx1">
                  <a:lumMod val="75000"/>
                  <a:lumOff val="25000"/>
                </a:schemeClr>
              </a:solidFill>
              <a:latin typeface="OCSabon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9"/>
          <a:stretch/>
        </p:blipFill>
        <p:spPr>
          <a:xfrm>
            <a:off x="2308602" y="188686"/>
            <a:ext cx="4600197" cy="6097135"/>
          </a:xfrm>
        </p:spPr>
      </p:pic>
    </p:spTree>
    <p:extLst>
      <p:ext uri="{BB962C8B-B14F-4D97-AF65-F5344CB8AC3E}">
        <p14:creationId xmlns:p14="http://schemas.microsoft.com/office/powerpoint/2010/main" val="2345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:wipe dir="d"/>
      </p:transition>
    </mc:Choice>
    <mc:Fallback xmlns="">
      <p:transition spd="slow" advClick="0" advTm="7000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8114" y="274638"/>
            <a:ext cx="4876800" cy="1143000"/>
          </a:xfrm>
        </p:spPr>
        <p:txBody>
          <a:bodyPr/>
          <a:lstStyle/>
          <a:p>
            <a:r>
              <a:rPr lang="sr-Cyrl-RS" sz="3200" dirty="0" smtClean="0"/>
              <a:t>Зорица Вујић прима Диплому ДМБС, 2015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2162633" y="0"/>
            <a:ext cx="48768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CSabo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2719" y="6310093"/>
            <a:ext cx="511991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Зорица Вујић прима Диплому ДМБС, 2015</a:t>
            </a:r>
            <a:endParaRPr lang="en-US" sz="1700" i="1">
              <a:solidFill>
                <a:schemeClr val="tx1">
                  <a:lumMod val="75000"/>
                  <a:lumOff val="25000"/>
                </a:schemeClr>
              </a:solidFill>
              <a:latin typeface="OCSabon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9" b="3873"/>
          <a:stretch/>
        </p:blipFill>
        <p:spPr>
          <a:xfrm>
            <a:off x="2325658" y="217714"/>
            <a:ext cx="4492683" cy="5878286"/>
          </a:xfrm>
        </p:spPr>
      </p:pic>
    </p:spTree>
    <p:extLst>
      <p:ext uri="{BB962C8B-B14F-4D97-AF65-F5344CB8AC3E}">
        <p14:creationId xmlns:p14="http://schemas.microsoft.com/office/powerpoint/2010/main" val="366377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:wipe dir="d"/>
      </p:transition>
    </mc:Choice>
    <mc:Fallback xmlns="">
      <p:transition spd="slow" advClick="0" advTm="7000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1657" y="274638"/>
            <a:ext cx="4630058" cy="1143000"/>
          </a:xfrm>
        </p:spPr>
        <p:txBody>
          <a:bodyPr/>
          <a:lstStyle/>
          <a:p>
            <a:r>
              <a:rPr lang="sr-Latn-RS" sz="2400" dirty="0" smtClean="0"/>
              <a:t>Simone Zerah </a:t>
            </a:r>
            <a:r>
              <a:rPr lang="sr-Cyrl-RS" sz="2400" dirty="0" smtClean="0"/>
              <a:t>прима Почасну Диплому ДМБС, 2015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2162633" y="0"/>
            <a:ext cx="48768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CSabo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2719" y="6310093"/>
            <a:ext cx="511991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Simone Zerah прима Почасну Диплому ДМБС, 2015</a:t>
            </a:r>
            <a:endParaRPr lang="en-US" sz="1700" i="1">
              <a:solidFill>
                <a:schemeClr val="tx1">
                  <a:lumMod val="75000"/>
                  <a:lumOff val="25000"/>
                </a:schemeClr>
              </a:solidFill>
              <a:latin typeface="OCSabon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2" b="3822"/>
          <a:stretch/>
        </p:blipFill>
        <p:spPr>
          <a:xfrm>
            <a:off x="2366245" y="188686"/>
            <a:ext cx="4411927" cy="6056461"/>
          </a:xfrm>
        </p:spPr>
      </p:pic>
    </p:spTree>
    <p:extLst>
      <p:ext uri="{BB962C8B-B14F-4D97-AF65-F5344CB8AC3E}">
        <p14:creationId xmlns:p14="http://schemas.microsoft.com/office/powerpoint/2010/main" val="355864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:wipe dir="d"/>
      </p:transition>
    </mc:Choice>
    <mc:Fallback xmlns="">
      <p:transition spd="slow" advClick="0" advTm="7000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985840"/>
            <a:ext cx="8229600" cy="1143000"/>
          </a:xfrm>
        </p:spPr>
        <p:txBody>
          <a:bodyPr/>
          <a:lstStyle/>
          <a:p>
            <a:r>
              <a:rPr lang="sr-Cyrl-RS" sz="2400" dirty="0" smtClean="0"/>
              <a:t>Љубомир Штрбац прима Диплому ДМБС, 2015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0" y="631383"/>
            <a:ext cx="9144000" cy="5595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CSabo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198" y="5845641"/>
            <a:ext cx="878477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Љубомир Штрбац прима Диплому ДМБС, 2015</a:t>
            </a:r>
            <a:endParaRPr lang="en-US" sz="1700" i="1">
              <a:solidFill>
                <a:schemeClr val="tx1">
                  <a:lumMod val="75000"/>
                  <a:lumOff val="25000"/>
                </a:schemeClr>
              </a:solidFill>
              <a:latin typeface="OCSabon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7"/>
          <a:stretch/>
        </p:blipFill>
        <p:spPr>
          <a:xfrm>
            <a:off x="198692" y="743858"/>
            <a:ext cx="8751808" cy="5098943"/>
          </a:xfrm>
        </p:spPr>
      </p:pic>
    </p:spTree>
    <p:extLst>
      <p:ext uri="{BB962C8B-B14F-4D97-AF65-F5344CB8AC3E}">
        <p14:creationId xmlns:p14="http://schemas.microsoft.com/office/powerpoint/2010/main" val="93051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:wipe dir="d"/>
      </p:transition>
    </mc:Choice>
    <mc:Fallback xmlns="">
      <p:transition spd="slow" advClick="0" advTm="7000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" y="729343"/>
            <a:ext cx="9122978" cy="539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7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14:ferris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2457" y="627742"/>
            <a:ext cx="4659086" cy="1143000"/>
          </a:xfrm>
        </p:spPr>
        <p:txBody>
          <a:bodyPr/>
          <a:lstStyle/>
          <a:p>
            <a:r>
              <a:rPr lang="en-US" sz="3200" dirty="0" smtClean="0"/>
              <a:t>Sandra Singh-Luka</a:t>
            </a:r>
            <a:r>
              <a:rPr lang="sr-Latn-RS" sz="3200" dirty="0" smtClean="0"/>
              <a:t>č</a:t>
            </a:r>
            <a:r>
              <a:rPr lang="sr-Cyrl-RS" sz="3200" dirty="0" smtClean="0"/>
              <a:t> са </a:t>
            </a:r>
            <a:br>
              <a:rPr lang="sr-Cyrl-RS" sz="3200" dirty="0" smtClean="0"/>
            </a:br>
            <a:r>
              <a:rPr lang="sr-Cyrl-RS" sz="3200" dirty="0" smtClean="0"/>
              <a:t>Надом Мајкић-</a:t>
            </a:r>
            <a:r>
              <a:rPr lang="sr-Latn-RS" sz="3200" dirty="0" smtClean="0"/>
              <a:t>Singh</a:t>
            </a:r>
            <a:r>
              <a:rPr lang="sr-Cyrl-RS" sz="3200" dirty="0" smtClean="0"/>
              <a:t>, 2015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2162633" y="0"/>
            <a:ext cx="48768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CSabo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4230" y="6310093"/>
            <a:ext cx="504733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Sandra Singh-Lukač </a:t>
            </a:r>
            <a:r>
              <a:rPr lang="ru-RU" sz="1700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са </a:t>
            </a:r>
            <a:r>
              <a:rPr lang="ru-RU" sz="1700" i="1" smtClean="0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Надом </a:t>
            </a:r>
            <a:r>
              <a:rPr lang="ru-RU" sz="1700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Мајкић-</a:t>
            </a:r>
            <a:r>
              <a:rPr lang="en-US" sz="1700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Singh, 2015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" t="5988" r="-324" b="3380"/>
          <a:stretch/>
        </p:blipFill>
        <p:spPr>
          <a:xfrm>
            <a:off x="2358992" y="174171"/>
            <a:ext cx="4484082" cy="6096001"/>
          </a:xfrm>
        </p:spPr>
      </p:pic>
    </p:spTree>
    <p:extLst>
      <p:ext uri="{BB962C8B-B14F-4D97-AF65-F5344CB8AC3E}">
        <p14:creationId xmlns:p14="http://schemas.microsoft.com/office/powerpoint/2010/main" val="58582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:wipe dir="d"/>
      </p:transition>
    </mc:Choice>
    <mc:Fallback xmlns="">
      <p:transition spd="slow" advClick="0" advTm="7000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857" y="913266"/>
            <a:ext cx="8229600" cy="1143000"/>
          </a:xfrm>
        </p:spPr>
        <p:txBody>
          <a:bodyPr/>
          <a:lstStyle/>
          <a:p>
            <a:r>
              <a:rPr lang="sr-Cyrl-RS" sz="3200" dirty="0" smtClean="0"/>
              <a:t>Учесници 60-годишљице ДМБС, 2015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0" y="584199"/>
            <a:ext cx="9144000" cy="5707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CSabo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40" y="5943608"/>
            <a:ext cx="878477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Учесници 60-годишљице ДМБС, 2015</a:t>
            </a:r>
            <a:endParaRPr lang="en-US" sz="1700" i="1">
              <a:solidFill>
                <a:schemeClr val="tx1">
                  <a:lumMod val="75000"/>
                  <a:lumOff val="25000"/>
                </a:schemeClr>
              </a:solidFill>
              <a:latin typeface="OCSabon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6" b="2467"/>
          <a:stretch/>
        </p:blipFill>
        <p:spPr>
          <a:xfrm>
            <a:off x="147892" y="743857"/>
            <a:ext cx="8845012" cy="5208376"/>
          </a:xfrm>
        </p:spPr>
      </p:pic>
    </p:spTree>
    <p:extLst>
      <p:ext uri="{BB962C8B-B14F-4D97-AF65-F5344CB8AC3E}">
        <p14:creationId xmlns:p14="http://schemas.microsoft.com/office/powerpoint/2010/main" val="168993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:wipe dir="d"/>
      </p:transition>
    </mc:Choice>
    <mc:Fallback xmlns="">
      <p:transition spd="slow" advClick="0" advTm="7000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0249"/>
            <a:ext cx="8229600" cy="1039091"/>
          </a:xfrm>
        </p:spPr>
        <p:txBody>
          <a:bodyPr/>
          <a:lstStyle/>
          <a:p>
            <a:r>
              <a:rPr lang="sr-Cyrl-RS" sz="2000" dirty="0" smtClean="0"/>
              <a:t>Додела награде из Фонда Милица Марковић Лабораторији ДЗ Палилула и фирми Промедиа, </a:t>
            </a:r>
            <a:r>
              <a:rPr lang="sr-Latn-RS" sz="2000" dirty="0" smtClean="0"/>
              <a:t>XX</a:t>
            </a:r>
            <a:r>
              <a:rPr lang="sr-Cyrl-RS" sz="2000" dirty="0" smtClean="0"/>
              <a:t> конгрес 2016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0" y="446322"/>
            <a:ext cx="9144000" cy="601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CSabo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946" y="5791208"/>
            <a:ext cx="85851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Додела награде из Фонда Милица Марковић Лабораторији ДЗ Палилула и фирми Промедиа, XX конгрес 2016</a:t>
            </a:r>
            <a:endParaRPr lang="en-US" sz="1700" i="1">
              <a:solidFill>
                <a:schemeClr val="tx1">
                  <a:lumMod val="75000"/>
                  <a:lumOff val="25000"/>
                </a:schemeClr>
              </a:solidFill>
              <a:latin typeface="OCSabon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/>
          <a:stretch/>
        </p:blipFill>
        <p:spPr>
          <a:xfrm>
            <a:off x="120059" y="598712"/>
            <a:ext cx="8903882" cy="5192487"/>
          </a:xfrm>
        </p:spPr>
      </p:pic>
    </p:spTree>
    <p:extLst>
      <p:ext uri="{BB962C8B-B14F-4D97-AF65-F5344CB8AC3E}">
        <p14:creationId xmlns:p14="http://schemas.microsoft.com/office/powerpoint/2010/main" val="126483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:wipe dir="d"/>
      </p:transition>
    </mc:Choice>
    <mc:Fallback xmlns="">
      <p:transition spd="slow" advClick="0" advTm="7000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343" y="765631"/>
            <a:ext cx="8229600" cy="1143000"/>
          </a:xfrm>
        </p:spPr>
        <p:txBody>
          <a:bodyPr/>
          <a:lstStyle/>
          <a:p>
            <a:r>
              <a:rPr lang="sr-Cyrl-RS" sz="3200" dirty="0" smtClean="0"/>
              <a:t>Председавајући: Н. Мајкић-</a:t>
            </a:r>
            <a:r>
              <a:rPr lang="sr-Latn-RS" sz="3200" dirty="0" smtClean="0"/>
              <a:t>Singh, S. Sanberg, </a:t>
            </a:r>
            <a:r>
              <a:rPr lang="sr-Cyrl-RS" sz="3200" dirty="0" smtClean="0"/>
              <a:t>З.Шумарац, 2016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0" y="620499"/>
            <a:ext cx="9144000" cy="5627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CSabo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82" y="5845641"/>
            <a:ext cx="878477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Председавајући: Н. Мајкић-</a:t>
            </a:r>
            <a:r>
              <a:rPr lang="en-US" sz="1700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Singh, S. Sanberg, </a:t>
            </a:r>
            <a:r>
              <a:rPr lang="ru-RU" sz="1700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З.Шумарац, 2016</a:t>
            </a:r>
            <a:endParaRPr lang="en-US" sz="1700" i="1">
              <a:solidFill>
                <a:schemeClr val="tx1">
                  <a:lumMod val="75000"/>
                  <a:lumOff val="25000"/>
                </a:schemeClr>
              </a:solidFill>
              <a:latin typeface="OCSabon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7"/>
          <a:stretch/>
        </p:blipFill>
        <p:spPr>
          <a:xfrm>
            <a:off x="97092" y="849088"/>
            <a:ext cx="8947712" cy="4961368"/>
          </a:xfrm>
        </p:spPr>
      </p:pic>
    </p:spTree>
    <p:extLst>
      <p:ext uri="{BB962C8B-B14F-4D97-AF65-F5344CB8AC3E}">
        <p14:creationId xmlns:p14="http://schemas.microsoft.com/office/powerpoint/2010/main" val="311719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:wipe dir="d"/>
      </p:transition>
    </mc:Choice>
    <mc:Fallback xmlns="">
      <p:transition spd="slow" advClick="0" advTm="7000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9984"/>
            <a:ext cx="8229600" cy="1143000"/>
          </a:xfrm>
        </p:spPr>
        <p:txBody>
          <a:bodyPr/>
          <a:lstStyle/>
          <a:p>
            <a:r>
              <a:rPr lang="sr-Latn-RS" dirty="0" smtClean="0"/>
              <a:t>Mario Plebani, 2016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24118"/>
            <a:ext cx="9144000" cy="5646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CSabo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457" y="5954497"/>
            <a:ext cx="865776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Mario Plebani, 2016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1" b="7294"/>
          <a:stretch/>
        </p:blipFill>
        <p:spPr>
          <a:xfrm>
            <a:off x="152868" y="743860"/>
            <a:ext cx="8842584" cy="5204430"/>
          </a:xfrm>
        </p:spPr>
      </p:pic>
    </p:spTree>
    <p:extLst>
      <p:ext uri="{BB962C8B-B14F-4D97-AF65-F5344CB8AC3E}">
        <p14:creationId xmlns:p14="http://schemas.microsoft.com/office/powerpoint/2010/main" val="21696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:wipe dir="d"/>
      </p:transition>
    </mc:Choice>
    <mc:Fallback xmlns="">
      <p:transition spd="slow" advClick="0" advTm="7000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7029" y="869724"/>
            <a:ext cx="4782457" cy="1143000"/>
          </a:xfrm>
        </p:spPr>
        <p:txBody>
          <a:bodyPr/>
          <a:lstStyle/>
          <a:p>
            <a:r>
              <a:rPr lang="sr-Latn-RS" dirty="0" smtClean="0"/>
              <a:t>Anna-Maria Šimundić, 2016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162633" y="0"/>
            <a:ext cx="48768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CSabon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" t="5717" b="5164"/>
          <a:stretch/>
        </p:blipFill>
        <p:spPr>
          <a:xfrm>
            <a:off x="2340428" y="137886"/>
            <a:ext cx="4549813" cy="6314945"/>
          </a:xfrm>
        </p:spPr>
      </p:pic>
      <p:sp>
        <p:nvSpPr>
          <p:cNvPr id="6" name="TextBox 5"/>
          <p:cNvSpPr txBox="1"/>
          <p:nvPr/>
        </p:nvSpPr>
        <p:spPr>
          <a:xfrm>
            <a:off x="2213426" y="6504057"/>
            <a:ext cx="466997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Anna-Maria Šimundić, 2016</a:t>
            </a:r>
          </a:p>
        </p:txBody>
      </p:sp>
    </p:spTree>
    <p:extLst>
      <p:ext uri="{BB962C8B-B14F-4D97-AF65-F5344CB8AC3E}">
        <p14:creationId xmlns:p14="http://schemas.microsoft.com/office/powerpoint/2010/main" val="111799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:wipe dir="d"/>
      </p:transition>
    </mc:Choice>
    <mc:Fallback xmlns="">
      <p:transition spd="slow" advClick="0" advTm="7000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6171" y="274638"/>
            <a:ext cx="4804230" cy="1143000"/>
          </a:xfrm>
        </p:spPr>
        <p:txBody>
          <a:bodyPr/>
          <a:lstStyle/>
          <a:p>
            <a:r>
              <a:rPr lang="sr-Latn-RS" dirty="0" smtClean="0"/>
              <a:t>Ivan Braundslond, 2016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162633" y="0"/>
            <a:ext cx="48768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CSabo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6169" y="6504057"/>
            <a:ext cx="423817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Ivan Braundslond, 2016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" t="13492"/>
          <a:stretch/>
        </p:blipFill>
        <p:spPr>
          <a:xfrm>
            <a:off x="2286000" y="203200"/>
            <a:ext cx="4607870" cy="6262914"/>
          </a:xfrm>
        </p:spPr>
      </p:pic>
    </p:spTree>
    <p:extLst>
      <p:ext uri="{BB962C8B-B14F-4D97-AF65-F5344CB8AC3E}">
        <p14:creationId xmlns:p14="http://schemas.microsoft.com/office/powerpoint/2010/main" val="102154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:wipe dir="d"/>
      </p:transition>
    </mc:Choice>
    <mc:Fallback xmlns="">
      <p:transition spd="slow" advClick="0" advTm="7000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4184"/>
            <a:ext cx="8229600" cy="1143000"/>
          </a:xfrm>
        </p:spPr>
        <p:txBody>
          <a:bodyPr/>
          <a:lstStyle/>
          <a:p>
            <a:r>
              <a:rPr lang="sr-Latn-RS" dirty="0" smtClean="0"/>
              <a:t>Paul Collinson, 2016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275780"/>
            <a:ext cx="9144000" cy="6310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CSabon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50" y="420913"/>
            <a:ext cx="8627953" cy="5751969"/>
          </a:xfrm>
        </p:spPr>
      </p:pic>
      <p:sp>
        <p:nvSpPr>
          <p:cNvPr id="6" name="TextBox 5"/>
          <p:cNvSpPr txBox="1"/>
          <p:nvPr/>
        </p:nvSpPr>
        <p:spPr>
          <a:xfrm>
            <a:off x="145146" y="6175836"/>
            <a:ext cx="878477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Paul Collinson, 2016</a:t>
            </a:r>
          </a:p>
        </p:txBody>
      </p:sp>
    </p:spTree>
    <p:extLst>
      <p:ext uri="{BB962C8B-B14F-4D97-AF65-F5344CB8AC3E}">
        <p14:creationId xmlns:p14="http://schemas.microsoft.com/office/powerpoint/2010/main" val="206185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:wipe dir="d"/>
      </p:transition>
    </mc:Choice>
    <mc:Fallback xmlns="">
      <p:transition spd="slow" advClick="0" advTm="7000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1616"/>
            <a:ext cx="8229600" cy="1143000"/>
          </a:xfrm>
        </p:spPr>
        <p:txBody>
          <a:bodyPr/>
          <a:lstStyle/>
          <a:p>
            <a:r>
              <a:rPr lang="sr-Cyrl-RS" dirty="0" smtClean="0"/>
              <a:t>Предавачи </a:t>
            </a:r>
            <a:r>
              <a:rPr lang="sr-Latn-RS" dirty="0" smtClean="0"/>
              <a:t>XX</a:t>
            </a:r>
            <a:r>
              <a:rPr lang="sr-Cyrl-RS" dirty="0" smtClean="0"/>
              <a:t>  конгреса, 2016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74930"/>
            <a:ext cx="9144000" cy="5519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CSabo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145" y="5740413"/>
            <a:ext cx="878477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Предавачи </a:t>
            </a:r>
            <a:r>
              <a:rPr lang="en-US" sz="1700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XX  </a:t>
            </a:r>
            <a:r>
              <a:rPr lang="ru-RU" sz="1700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конгреса, 2016</a:t>
            </a:r>
            <a:endParaRPr lang="en-US" sz="1700" i="1">
              <a:solidFill>
                <a:schemeClr val="tx1">
                  <a:lumMod val="75000"/>
                  <a:lumOff val="25000"/>
                </a:schemeClr>
              </a:solidFill>
              <a:latin typeface="OCSabon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8"/>
          <a:stretch/>
        </p:blipFill>
        <p:spPr>
          <a:xfrm>
            <a:off x="220095" y="838206"/>
            <a:ext cx="8699042" cy="4862335"/>
          </a:xfrm>
        </p:spPr>
      </p:pic>
    </p:spTree>
    <p:extLst>
      <p:ext uri="{BB962C8B-B14F-4D97-AF65-F5344CB8AC3E}">
        <p14:creationId xmlns:p14="http://schemas.microsoft.com/office/powerpoint/2010/main" val="204988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:wipe dir="d"/>
      </p:transition>
    </mc:Choice>
    <mc:Fallback xmlns="">
      <p:transition spd="slow" advClick="0" advTm="7000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0475"/>
            <a:ext cx="8229600" cy="1143000"/>
          </a:xfrm>
        </p:spPr>
        <p:txBody>
          <a:bodyPr/>
          <a:lstStyle/>
          <a:p>
            <a:r>
              <a:rPr lang="sr-Cyrl-RS" sz="3200" dirty="0" smtClean="0"/>
              <a:t>Студенти учесници конгреса, 2016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0" y="674917"/>
            <a:ext cx="9144000" cy="5540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CSabo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426" y="5878297"/>
            <a:ext cx="878477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i="1">
                <a:solidFill>
                  <a:schemeClr val="tx1">
                    <a:lumMod val="75000"/>
                    <a:lumOff val="25000"/>
                  </a:schemeClr>
                </a:solidFill>
                <a:latin typeface="OCSabon" pitchFamily="50" charset="0"/>
              </a:rPr>
              <a:t>Студенти учесници конгреса, 2016</a:t>
            </a:r>
            <a:endParaRPr lang="en-US" sz="1700" i="1">
              <a:solidFill>
                <a:schemeClr val="tx1">
                  <a:lumMod val="75000"/>
                  <a:lumOff val="25000"/>
                </a:schemeClr>
              </a:solidFill>
              <a:latin typeface="OCSabon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5"/>
          <a:stretch/>
        </p:blipFill>
        <p:spPr>
          <a:xfrm>
            <a:off x="147891" y="866212"/>
            <a:ext cx="8854637" cy="5010829"/>
          </a:xfrm>
        </p:spPr>
      </p:pic>
    </p:spTree>
    <p:extLst>
      <p:ext uri="{BB962C8B-B14F-4D97-AF65-F5344CB8AC3E}">
        <p14:creationId xmlns:p14="http://schemas.microsoft.com/office/powerpoint/2010/main" val="335410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 advClick="0" advTm="7000">
        <p:wipe dir="d"/>
      </p:transition>
    </mc:Choice>
    <mc:Fallback xmlns="">
      <p:transition spd="slow" advClick="0" advTm="7000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3654</TotalTime>
  <Words>606</Words>
  <Application>Microsoft Office PowerPoint</Application>
  <PresentationFormat>On-screen Show (4:3)</PresentationFormat>
  <Paragraphs>93</Paragraphs>
  <Slides>137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137</vt:i4>
      </vt:variant>
    </vt:vector>
  </HeadingPairs>
  <TitlesOfParts>
    <vt:vector size="138" baseType="lpstr">
      <vt:lpstr>Office Theme</vt:lpstr>
      <vt:lpstr>PowerPoint Presentation</vt:lpstr>
      <vt:lpstr>KONGRESI  DRUŠTVA  MEDICINSKIH  BIOHEMIČARA  SRBIJE 1963 - 2018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Принцеза Катарина са председавајићим Симпозијума, 2015</vt:lpstr>
      <vt:lpstr>Принцеза Катарина са учесницима Симпозијума, 2015</vt:lpstr>
      <vt:lpstr>Принцеза Катарина са Надом Мајкић-Singh, 2015</vt:lpstr>
      <vt:lpstr>Mauro Panteghini прима Диплому ДМБС, 2015 </vt:lpstr>
      <vt:lpstr>Зорица Вујић прима Диплому ДМБС, 2015</vt:lpstr>
      <vt:lpstr>Simone Zerah прима Почасну Диплому ДМБС, 2015</vt:lpstr>
      <vt:lpstr>Љубомир Штрбац прима Диплому ДМБС, 2015</vt:lpstr>
      <vt:lpstr>Sandra Singh-Lukač са  Надом Мајкић-Singh, 2015</vt:lpstr>
      <vt:lpstr>Учесници 60-годишљице ДМБС, 2015</vt:lpstr>
      <vt:lpstr>Додела награде из Фонда Милица Марковић Лабораторији ДЗ Палилула и фирми Промедиа, XX конгрес 2016</vt:lpstr>
      <vt:lpstr>Председавајући: Н. Мајкић-Singh, S. Sanberg, З.Шумарац, 2016</vt:lpstr>
      <vt:lpstr>Mario Plebani, 2016</vt:lpstr>
      <vt:lpstr>Anna-Maria Šimundić, 2016</vt:lpstr>
      <vt:lpstr>Ivan Braundslond, 2016</vt:lpstr>
      <vt:lpstr>Paul Collinson, 2016</vt:lpstr>
      <vt:lpstr>Предавачи XX  конгреса, 2016</vt:lpstr>
      <vt:lpstr>Студенти учесници конгреса, 2016</vt:lpstr>
      <vt:lpstr>Студенти Фармацеутског факултета, 2016</vt:lpstr>
      <vt:lpstr>Председавајући и предавачи 13th EFLM Symposiuma, 2017</vt:lpstr>
      <vt:lpstr>Предавачи на Симпозијуму, 2017</vt:lpstr>
      <vt:lpstr>Mario Plebani после уручења Почасне Дипломе, 2017</vt:lpstr>
      <vt:lpstr>Студенти мед. биохемичари, 2017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Снежана Марковић са колегиницама, 2017</vt:lpstr>
      <vt:lpstr>Гордана Дмитрашиновић са колегама, 2017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Infinity Qvintet, 2017</vt:lpstr>
      <vt:lpstr>Kongresi 2018</vt:lpstr>
      <vt:lpstr>Predsednici Naučnog i Organizacionog odbora Nataša Bogavac Stanojević i Snežana Jovičić</vt:lpstr>
      <vt:lpstr>Simpozijum 2018</vt:lpstr>
      <vt:lpstr>Predsednik Naučnog i Organizacinog odbora Simpozijuma Nada Majkić-Singh</vt:lpstr>
      <vt:lpstr>Predsednik Naučnog i Organizacinog odbora Simpozijuma Nada Majkić-Singh</vt:lpstr>
      <vt:lpstr>Predsednik Naučnog i Organizacinog odbora Simpozijuma Nada Majkić-Singh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Bata</dc:creator>
  <cp:lastModifiedBy>win 7</cp:lastModifiedBy>
  <cp:revision>366</cp:revision>
  <dcterms:created xsi:type="dcterms:W3CDTF">2012-09-09T15:19:34Z</dcterms:created>
  <dcterms:modified xsi:type="dcterms:W3CDTF">2018-06-09T13:43:41Z</dcterms:modified>
</cp:coreProperties>
</file>